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4" r:id="rId11"/>
    <p:sldId id="275" r:id="rId12"/>
    <p:sldId id="276" r:id="rId13"/>
    <p:sldId id="277" r:id="rId14"/>
    <p:sldId id="267" r:id="rId15"/>
    <p:sldId id="265" r:id="rId16"/>
    <p:sldId id="266" r:id="rId17"/>
    <p:sldId id="268" r:id="rId18"/>
    <p:sldId id="269" r:id="rId19"/>
    <p:sldId id="293" r:id="rId20"/>
    <p:sldId id="270" r:id="rId21"/>
    <p:sldId id="279" r:id="rId22"/>
    <p:sldId id="285" r:id="rId23"/>
    <p:sldId id="273" r:id="rId24"/>
    <p:sldId id="295" r:id="rId25"/>
    <p:sldId id="291" r:id="rId26"/>
    <p:sldId id="274" r:id="rId27"/>
    <p:sldId id="280" r:id="rId28"/>
    <p:sldId id="281" r:id="rId29"/>
    <p:sldId id="288" r:id="rId30"/>
    <p:sldId id="292" r:id="rId31"/>
    <p:sldId id="283" r:id="rId32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4" autoAdjust="0"/>
    <p:restoredTop sz="94660"/>
  </p:normalViewPr>
  <p:slideViewPr>
    <p:cSldViewPr>
      <p:cViewPr varScale="1">
        <p:scale>
          <a:sx n="87" d="100"/>
          <a:sy n="87" d="100"/>
        </p:scale>
        <p:origin x="-1482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C8F8D-35DC-4607-A8C7-18CE8379C064}" type="doc">
      <dgm:prSet loTypeId="urn:microsoft.com/office/officeart/2005/8/layout/default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7F2976B8-FBFA-44A0-ADFC-BAE78E19121C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VOLUMEN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30CFFA2-8934-4563-9FC1-1170A6316377}" type="parTrans" cxnId="{F007FC77-26AB-4DCD-9A4C-79852F268484}">
      <dgm:prSet/>
      <dgm:spPr/>
      <dgm:t>
        <a:bodyPr/>
        <a:lstStyle/>
        <a:p>
          <a:endParaRPr lang="fr-FR"/>
        </a:p>
      </dgm:t>
    </dgm:pt>
    <dgm:pt modelId="{F739F5DC-E71A-4A12-8494-B30EA7AC9987}" type="sibTrans" cxnId="{F007FC77-26AB-4DCD-9A4C-79852F268484}">
      <dgm:prSet/>
      <dgm:spPr/>
      <dgm:t>
        <a:bodyPr/>
        <a:lstStyle/>
        <a:p>
          <a:endParaRPr lang="fr-FR"/>
        </a:p>
      </dgm:t>
    </dgm:pt>
    <dgm:pt modelId="{F5CADC06-D0C5-47BB-9D8E-728FEB8D7E5E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VARIEDAD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C012FCF-1BD1-4690-B924-24597E640D15}" type="parTrans" cxnId="{F860CADE-E3CE-4441-9965-5A59D5ABB805}">
      <dgm:prSet/>
      <dgm:spPr/>
      <dgm:t>
        <a:bodyPr/>
        <a:lstStyle/>
        <a:p>
          <a:endParaRPr lang="fr-FR"/>
        </a:p>
      </dgm:t>
    </dgm:pt>
    <dgm:pt modelId="{55CE936B-81CF-49D0-ABD2-C46DFD959385}" type="sibTrans" cxnId="{F860CADE-E3CE-4441-9965-5A59D5ABB805}">
      <dgm:prSet/>
      <dgm:spPr/>
      <dgm:t>
        <a:bodyPr/>
        <a:lstStyle/>
        <a:p>
          <a:endParaRPr lang="fr-FR"/>
        </a:p>
      </dgm:t>
    </dgm:pt>
    <dgm:pt modelId="{3716582D-DDEA-4633-950D-495118C5A939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VELOCIDAD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64DCA49C-39CA-4074-B3A3-84FFB2118037}" type="parTrans" cxnId="{751DF767-DD33-4A08-A1E8-DAF0D9E08170}">
      <dgm:prSet/>
      <dgm:spPr/>
      <dgm:t>
        <a:bodyPr/>
        <a:lstStyle/>
        <a:p>
          <a:endParaRPr lang="fr-FR"/>
        </a:p>
      </dgm:t>
    </dgm:pt>
    <dgm:pt modelId="{5AFD8A06-0F11-4DD4-9A25-F96E25E1BB15}" type="sibTrans" cxnId="{751DF767-DD33-4A08-A1E8-DAF0D9E08170}">
      <dgm:prSet/>
      <dgm:spPr/>
      <dgm:t>
        <a:bodyPr/>
        <a:lstStyle/>
        <a:p>
          <a:endParaRPr lang="fr-FR"/>
        </a:p>
      </dgm:t>
    </dgm:pt>
    <dgm:pt modelId="{D2197FBE-1621-48EB-8D3C-E7FD8129172D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VERACIDAD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AB8CC32-558C-4242-BDD8-37C0839AA57E}" type="parTrans" cxnId="{0B6EE483-2D42-409E-A5C5-6383051BD5CB}">
      <dgm:prSet/>
      <dgm:spPr/>
      <dgm:t>
        <a:bodyPr/>
        <a:lstStyle/>
        <a:p>
          <a:endParaRPr lang="fr-FR"/>
        </a:p>
      </dgm:t>
    </dgm:pt>
    <dgm:pt modelId="{4B01188C-52AA-434E-A846-8736547F72BF}" type="sibTrans" cxnId="{0B6EE483-2D42-409E-A5C5-6383051BD5CB}">
      <dgm:prSet/>
      <dgm:spPr/>
      <dgm:t>
        <a:bodyPr/>
        <a:lstStyle/>
        <a:p>
          <a:endParaRPr lang="fr-FR"/>
        </a:p>
      </dgm:t>
    </dgm:pt>
    <dgm:pt modelId="{61CF6D20-DCE3-473E-9360-1D650117E2EA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VARIABILIDAD</a:t>
          </a:r>
          <a:endParaRPr lang="fr-FR" b="1" cap="none" spc="0" dirty="0">
            <a:ln w="12700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2EB63C5F-719B-4D12-9DCA-447BC32A313D}" type="sibTrans" cxnId="{14A5FF48-168C-4B85-8054-C7C3DEEA4F25}">
      <dgm:prSet/>
      <dgm:spPr/>
      <dgm:t>
        <a:bodyPr/>
        <a:lstStyle/>
        <a:p>
          <a:endParaRPr lang="fr-FR"/>
        </a:p>
      </dgm:t>
    </dgm:pt>
    <dgm:pt modelId="{7255E070-4C8F-4E14-A016-CCC5E1E78125}" type="parTrans" cxnId="{14A5FF48-168C-4B85-8054-C7C3DEEA4F25}">
      <dgm:prSet/>
      <dgm:spPr/>
      <dgm:t>
        <a:bodyPr/>
        <a:lstStyle/>
        <a:p>
          <a:endParaRPr lang="fr-FR"/>
        </a:p>
      </dgm:t>
    </dgm:pt>
    <dgm:pt modelId="{A5F0A370-9C2E-4A42-9BD4-607CDCC8E5ED}" type="pres">
      <dgm:prSet presAssocID="{40CC8F8D-35DC-4607-A8C7-18CE8379C06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394956D-F593-463F-AF36-8278831B2026}" type="pres">
      <dgm:prSet presAssocID="{7F2976B8-FBFA-44A0-ADFC-BAE78E19121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EC685A-8051-4C47-985C-CFA7B402D465}" type="pres">
      <dgm:prSet presAssocID="{F739F5DC-E71A-4A12-8494-B30EA7AC9987}" presName="sibTrans" presStyleCnt="0"/>
      <dgm:spPr/>
    </dgm:pt>
    <dgm:pt modelId="{09C1CD8B-2A49-4E97-A3E6-89E4A6F227F9}" type="pres">
      <dgm:prSet presAssocID="{F5CADC06-D0C5-47BB-9D8E-728FEB8D7E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FC2407-63B5-4671-B2A7-210B8B252361}" type="pres">
      <dgm:prSet presAssocID="{55CE936B-81CF-49D0-ABD2-C46DFD959385}" presName="sibTrans" presStyleCnt="0"/>
      <dgm:spPr/>
    </dgm:pt>
    <dgm:pt modelId="{7CD3DB81-FDBF-4327-B996-A15D3F69A5ED}" type="pres">
      <dgm:prSet presAssocID="{3716582D-DDEA-4633-950D-495118C5A93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372631-8954-4EF9-85C3-951C16182C1E}" type="pres">
      <dgm:prSet presAssocID="{5AFD8A06-0F11-4DD4-9A25-F96E25E1BB15}" presName="sibTrans" presStyleCnt="0"/>
      <dgm:spPr/>
    </dgm:pt>
    <dgm:pt modelId="{877B5C35-501E-4724-8535-A253FC4D45C5}" type="pres">
      <dgm:prSet presAssocID="{D2197FBE-1621-48EB-8D3C-E7FD812917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CFB6A-84C2-4A67-9919-41834CC94A6A}" type="pres">
      <dgm:prSet presAssocID="{4B01188C-52AA-434E-A846-8736547F72BF}" presName="sibTrans" presStyleCnt="0"/>
      <dgm:spPr/>
    </dgm:pt>
    <dgm:pt modelId="{DD9CFE2F-76DE-4AE3-9879-1096D5538EBA}" type="pres">
      <dgm:prSet presAssocID="{61CF6D20-DCE3-473E-9360-1D650117E2E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07FC77-26AB-4DCD-9A4C-79852F268484}" srcId="{40CC8F8D-35DC-4607-A8C7-18CE8379C064}" destId="{7F2976B8-FBFA-44A0-ADFC-BAE78E19121C}" srcOrd="0" destOrd="0" parTransId="{530CFFA2-8934-4563-9FC1-1170A6316377}" sibTransId="{F739F5DC-E71A-4A12-8494-B30EA7AC9987}"/>
    <dgm:cxn modelId="{785FED48-6907-447A-8452-6B717DA446B2}" type="presOf" srcId="{40CC8F8D-35DC-4607-A8C7-18CE8379C064}" destId="{A5F0A370-9C2E-4A42-9BD4-607CDCC8E5ED}" srcOrd="0" destOrd="0" presId="urn:microsoft.com/office/officeart/2005/8/layout/default"/>
    <dgm:cxn modelId="{9CC35506-FCF5-4556-A539-C4360CA44088}" type="presOf" srcId="{D2197FBE-1621-48EB-8D3C-E7FD8129172D}" destId="{877B5C35-501E-4724-8535-A253FC4D45C5}" srcOrd="0" destOrd="0" presId="urn:microsoft.com/office/officeart/2005/8/layout/default"/>
    <dgm:cxn modelId="{101C536D-0F69-4B14-8865-8E9C9851F86E}" type="presOf" srcId="{F5CADC06-D0C5-47BB-9D8E-728FEB8D7E5E}" destId="{09C1CD8B-2A49-4E97-A3E6-89E4A6F227F9}" srcOrd="0" destOrd="0" presId="urn:microsoft.com/office/officeart/2005/8/layout/default"/>
    <dgm:cxn modelId="{ADB90314-8B4C-45CB-B43F-D6A2F1D1896E}" type="presOf" srcId="{3716582D-DDEA-4633-950D-495118C5A939}" destId="{7CD3DB81-FDBF-4327-B996-A15D3F69A5ED}" srcOrd="0" destOrd="0" presId="urn:microsoft.com/office/officeart/2005/8/layout/default"/>
    <dgm:cxn modelId="{14A5FF48-168C-4B85-8054-C7C3DEEA4F25}" srcId="{40CC8F8D-35DC-4607-A8C7-18CE8379C064}" destId="{61CF6D20-DCE3-473E-9360-1D650117E2EA}" srcOrd="4" destOrd="0" parTransId="{7255E070-4C8F-4E14-A016-CCC5E1E78125}" sibTransId="{2EB63C5F-719B-4D12-9DCA-447BC32A313D}"/>
    <dgm:cxn modelId="{F4C34629-1636-4267-A5FC-E3E449DCBE0D}" type="presOf" srcId="{7F2976B8-FBFA-44A0-ADFC-BAE78E19121C}" destId="{3394956D-F593-463F-AF36-8278831B2026}" srcOrd="0" destOrd="0" presId="urn:microsoft.com/office/officeart/2005/8/layout/default"/>
    <dgm:cxn modelId="{F387AC5F-D152-4BE7-B911-BD0E6B3234B8}" type="presOf" srcId="{61CF6D20-DCE3-473E-9360-1D650117E2EA}" destId="{DD9CFE2F-76DE-4AE3-9879-1096D5538EBA}" srcOrd="0" destOrd="0" presId="urn:microsoft.com/office/officeart/2005/8/layout/default"/>
    <dgm:cxn modelId="{F860CADE-E3CE-4441-9965-5A59D5ABB805}" srcId="{40CC8F8D-35DC-4607-A8C7-18CE8379C064}" destId="{F5CADC06-D0C5-47BB-9D8E-728FEB8D7E5E}" srcOrd="1" destOrd="0" parTransId="{8C012FCF-1BD1-4690-B924-24597E640D15}" sibTransId="{55CE936B-81CF-49D0-ABD2-C46DFD959385}"/>
    <dgm:cxn modelId="{0B6EE483-2D42-409E-A5C5-6383051BD5CB}" srcId="{40CC8F8D-35DC-4607-A8C7-18CE8379C064}" destId="{D2197FBE-1621-48EB-8D3C-E7FD8129172D}" srcOrd="3" destOrd="0" parTransId="{CAB8CC32-558C-4242-BDD8-37C0839AA57E}" sibTransId="{4B01188C-52AA-434E-A846-8736547F72BF}"/>
    <dgm:cxn modelId="{751DF767-DD33-4A08-A1E8-DAF0D9E08170}" srcId="{40CC8F8D-35DC-4607-A8C7-18CE8379C064}" destId="{3716582D-DDEA-4633-950D-495118C5A939}" srcOrd="2" destOrd="0" parTransId="{64DCA49C-39CA-4074-B3A3-84FFB2118037}" sibTransId="{5AFD8A06-0F11-4DD4-9A25-F96E25E1BB15}"/>
    <dgm:cxn modelId="{8CC1C892-DF5D-423A-89C1-6633A2A632F2}" type="presParOf" srcId="{A5F0A370-9C2E-4A42-9BD4-607CDCC8E5ED}" destId="{3394956D-F593-463F-AF36-8278831B2026}" srcOrd="0" destOrd="0" presId="urn:microsoft.com/office/officeart/2005/8/layout/default"/>
    <dgm:cxn modelId="{82F64225-BAFD-4212-8EA5-A2AF1970CC3C}" type="presParOf" srcId="{A5F0A370-9C2E-4A42-9BD4-607CDCC8E5ED}" destId="{23EC685A-8051-4C47-985C-CFA7B402D465}" srcOrd="1" destOrd="0" presId="urn:microsoft.com/office/officeart/2005/8/layout/default"/>
    <dgm:cxn modelId="{F5787CD1-70E1-46DB-A99C-B205711CA03D}" type="presParOf" srcId="{A5F0A370-9C2E-4A42-9BD4-607CDCC8E5ED}" destId="{09C1CD8B-2A49-4E97-A3E6-89E4A6F227F9}" srcOrd="2" destOrd="0" presId="urn:microsoft.com/office/officeart/2005/8/layout/default"/>
    <dgm:cxn modelId="{3E3100A0-98E7-4D2B-9F6C-40C657F298B1}" type="presParOf" srcId="{A5F0A370-9C2E-4A42-9BD4-607CDCC8E5ED}" destId="{67FC2407-63B5-4671-B2A7-210B8B252361}" srcOrd="3" destOrd="0" presId="urn:microsoft.com/office/officeart/2005/8/layout/default"/>
    <dgm:cxn modelId="{386657D8-DB7C-4D60-ABD1-86AEE76262DA}" type="presParOf" srcId="{A5F0A370-9C2E-4A42-9BD4-607CDCC8E5ED}" destId="{7CD3DB81-FDBF-4327-B996-A15D3F69A5ED}" srcOrd="4" destOrd="0" presId="urn:microsoft.com/office/officeart/2005/8/layout/default"/>
    <dgm:cxn modelId="{6883ECE7-2793-445E-9711-8DDD9CCFF956}" type="presParOf" srcId="{A5F0A370-9C2E-4A42-9BD4-607CDCC8E5ED}" destId="{F0372631-8954-4EF9-85C3-951C16182C1E}" srcOrd="5" destOrd="0" presId="urn:microsoft.com/office/officeart/2005/8/layout/default"/>
    <dgm:cxn modelId="{67109126-0077-4215-AE16-089D5297F64D}" type="presParOf" srcId="{A5F0A370-9C2E-4A42-9BD4-607CDCC8E5ED}" destId="{877B5C35-501E-4724-8535-A253FC4D45C5}" srcOrd="6" destOrd="0" presId="urn:microsoft.com/office/officeart/2005/8/layout/default"/>
    <dgm:cxn modelId="{25D21BB2-282C-4D51-828E-0E513010837B}" type="presParOf" srcId="{A5F0A370-9C2E-4A42-9BD4-607CDCC8E5ED}" destId="{FC0CFB6A-84C2-4A67-9919-41834CC94A6A}" srcOrd="7" destOrd="0" presId="urn:microsoft.com/office/officeart/2005/8/layout/default"/>
    <dgm:cxn modelId="{6ED86861-1ACB-4939-B9DA-992E92AE1F12}" type="presParOf" srcId="{A5F0A370-9C2E-4A42-9BD4-607CDCC8E5ED}" destId="{DD9CFE2F-76DE-4AE3-9879-1096D5538EB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7D0D5-0556-47B7-B8E6-64F427FC2610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707C9D9B-F044-40F4-BFB9-C741C86F4B48}">
      <dgm:prSet phldrT="[Texto]"/>
      <dgm:spPr/>
      <dgm:t>
        <a:bodyPr/>
        <a:lstStyle/>
        <a:p>
          <a:r>
            <a:rPr lang="fr-FR" dirty="0" smtClean="0"/>
            <a:t>ACTIVIDAD</a:t>
          </a:r>
          <a:endParaRPr lang="fr-FR" dirty="0"/>
        </a:p>
      </dgm:t>
    </dgm:pt>
    <dgm:pt modelId="{B9885433-45CC-4A96-BA1B-9200E0E0FEC1}" type="parTrans" cxnId="{BFC388B4-12B8-4619-AEED-7E2BC5B9C2DA}">
      <dgm:prSet/>
      <dgm:spPr/>
      <dgm:t>
        <a:bodyPr/>
        <a:lstStyle/>
        <a:p>
          <a:endParaRPr lang="fr-FR"/>
        </a:p>
      </dgm:t>
    </dgm:pt>
    <dgm:pt modelId="{B8EA1A19-895B-4CF1-B3C9-EE8FB794A4A6}" type="sibTrans" cxnId="{BFC388B4-12B8-4619-AEED-7E2BC5B9C2DA}">
      <dgm:prSet/>
      <dgm:spPr/>
      <dgm:t>
        <a:bodyPr/>
        <a:lstStyle/>
        <a:p>
          <a:endParaRPr lang="fr-FR"/>
        </a:p>
      </dgm:t>
    </dgm:pt>
    <dgm:pt modelId="{72DD52E8-8CC6-4C4C-AF95-64CC9425A3E2}">
      <dgm:prSet phldrT="[Texto]"/>
      <dgm:spPr/>
      <dgm:t>
        <a:bodyPr/>
        <a:lstStyle/>
        <a:p>
          <a:r>
            <a:rPr lang="fr-FR" dirty="0" smtClean="0"/>
            <a:t>COMUNIDAD</a:t>
          </a:r>
          <a:endParaRPr lang="fr-FR" dirty="0"/>
        </a:p>
      </dgm:t>
    </dgm:pt>
    <dgm:pt modelId="{D694CA58-BE75-43D2-8B7C-7DDBBC622923}" type="parTrans" cxnId="{2C08E823-EC25-476C-8205-92BC995BA173}">
      <dgm:prSet/>
      <dgm:spPr/>
      <dgm:t>
        <a:bodyPr/>
        <a:lstStyle/>
        <a:p>
          <a:endParaRPr lang="fr-FR"/>
        </a:p>
      </dgm:t>
    </dgm:pt>
    <dgm:pt modelId="{59AB03CF-00D4-486A-9BC5-94A6F79BCA47}" type="sibTrans" cxnId="{2C08E823-EC25-476C-8205-92BC995BA173}">
      <dgm:prSet/>
      <dgm:spPr/>
      <dgm:t>
        <a:bodyPr/>
        <a:lstStyle/>
        <a:p>
          <a:endParaRPr lang="fr-FR"/>
        </a:p>
      </dgm:t>
    </dgm:pt>
    <dgm:pt modelId="{D8C3ABBE-249D-4A55-B888-0FBBE55881B5}">
      <dgm:prSet phldrT="[Texto]"/>
      <dgm:spPr/>
      <dgm:t>
        <a:bodyPr/>
        <a:lstStyle/>
        <a:p>
          <a:r>
            <a:rPr lang="fr-FR" dirty="0" smtClean="0"/>
            <a:t>VISIBILIDAD</a:t>
          </a:r>
          <a:endParaRPr lang="fr-FR" dirty="0"/>
        </a:p>
      </dgm:t>
    </dgm:pt>
    <dgm:pt modelId="{CE77549F-5144-4C31-BCC0-DCB51D5091C5}" type="parTrans" cxnId="{EF96FFDA-BD95-43AD-9984-1ACC8B7964BA}">
      <dgm:prSet/>
      <dgm:spPr/>
      <dgm:t>
        <a:bodyPr/>
        <a:lstStyle/>
        <a:p>
          <a:endParaRPr lang="fr-FR"/>
        </a:p>
      </dgm:t>
    </dgm:pt>
    <dgm:pt modelId="{4560AD73-BB94-403F-B649-AD81BC5D0400}" type="sibTrans" cxnId="{EF96FFDA-BD95-43AD-9984-1ACC8B7964BA}">
      <dgm:prSet/>
      <dgm:spPr/>
      <dgm:t>
        <a:bodyPr/>
        <a:lstStyle/>
        <a:p>
          <a:endParaRPr lang="fr-FR"/>
        </a:p>
      </dgm:t>
    </dgm:pt>
    <dgm:pt modelId="{750A1EAC-9A6F-42B5-80DA-F9BD254241ED}">
      <dgm:prSet phldrT="[Texto]"/>
      <dgm:spPr/>
      <dgm:t>
        <a:bodyPr/>
        <a:lstStyle/>
        <a:p>
          <a:r>
            <a:rPr lang="fr-FR" dirty="0" smtClean="0"/>
            <a:t>INTERACCI</a:t>
          </a:r>
          <a:r>
            <a:rPr lang="es-VE" dirty="0" smtClean="0"/>
            <a:t>ÓN</a:t>
          </a:r>
          <a:endParaRPr lang="fr-FR" dirty="0"/>
        </a:p>
      </dgm:t>
    </dgm:pt>
    <dgm:pt modelId="{2BD03DCB-B94B-44A3-9BE1-1D5672411D8B}" type="parTrans" cxnId="{93B82B1C-107B-4718-AE18-262DDF0668D5}">
      <dgm:prSet/>
      <dgm:spPr/>
      <dgm:t>
        <a:bodyPr/>
        <a:lstStyle/>
        <a:p>
          <a:endParaRPr lang="fr-FR"/>
        </a:p>
      </dgm:t>
    </dgm:pt>
    <dgm:pt modelId="{69FCD780-E442-4728-A019-F953A5DABF7E}" type="sibTrans" cxnId="{93B82B1C-107B-4718-AE18-262DDF0668D5}">
      <dgm:prSet/>
      <dgm:spPr/>
      <dgm:t>
        <a:bodyPr/>
        <a:lstStyle/>
        <a:p>
          <a:endParaRPr lang="fr-FR"/>
        </a:p>
      </dgm:t>
    </dgm:pt>
    <dgm:pt modelId="{4BDE439F-269D-4FE3-955D-39741A9A792C}">
      <dgm:prSet phldrT="[Texto]"/>
      <dgm:spPr/>
      <dgm:t>
        <a:bodyPr/>
        <a:lstStyle/>
        <a:p>
          <a:r>
            <a:rPr lang="fr-FR" dirty="0" smtClean="0"/>
            <a:t>DIFUSIÓN</a:t>
          </a:r>
          <a:endParaRPr lang="fr-FR" dirty="0"/>
        </a:p>
      </dgm:t>
    </dgm:pt>
    <dgm:pt modelId="{8EAD07E8-96B2-4926-BC27-F3E27DA2F40B}" type="parTrans" cxnId="{DEBE36A1-A6DD-4FB6-9C50-9D06829C8E74}">
      <dgm:prSet/>
      <dgm:spPr/>
      <dgm:t>
        <a:bodyPr/>
        <a:lstStyle/>
        <a:p>
          <a:endParaRPr lang="fr-FR"/>
        </a:p>
      </dgm:t>
    </dgm:pt>
    <dgm:pt modelId="{82B6AA98-14F4-44F4-B275-B60EBDB51572}" type="sibTrans" cxnId="{DEBE36A1-A6DD-4FB6-9C50-9D06829C8E74}">
      <dgm:prSet/>
      <dgm:spPr/>
      <dgm:t>
        <a:bodyPr/>
        <a:lstStyle/>
        <a:p>
          <a:endParaRPr lang="fr-FR"/>
        </a:p>
      </dgm:t>
    </dgm:pt>
    <dgm:pt modelId="{AC8AB8D2-7CAF-4B75-AEE6-BC595BDABE6E}" type="pres">
      <dgm:prSet presAssocID="{FC27D0D5-0556-47B7-B8E6-64F427FC261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9E0BBCF-F92F-43C1-81D2-DB0398AA5F32}" type="pres">
      <dgm:prSet presAssocID="{707C9D9B-F044-40F4-BFB9-C741C86F4B4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A23B826-CAED-4D7D-87D4-C8B9E2597A25}" type="pres">
      <dgm:prSet presAssocID="{B8EA1A19-895B-4CF1-B3C9-EE8FB794A4A6}" presName="sibTrans" presStyleCnt="0"/>
      <dgm:spPr/>
    </dgm:pt>
    <dgm:pt modelId="{7535E05C-9591-4111-BF2C-83B4E44593E3}" type="pres">
      <dgm:prSet presAssocID="{72DD52E8-8CC6-4C4C-AF95-64CC9425A3E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20650A-7EB9-41DF-97FF-EF8C6EC45E9C}" type="pres">
      <dgm:prSet presAssocID="{59AB03CF-00D4-486A-9BC5-94A6F79BCA47}" presName="sibTrans" presStyleCnt="0"/>
      <dgm:spPr/>
    </dgm:pt>
    <dgm:pt modelId="{D67F2082-1B93-4E06-A4C1-7405A323B30F}" type="pres">
      <dgm:prSet presAssocID="{D8C3ABBE-249D-4A55-B888-0FBBE55881B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9F1B34-3C9D-4ACC-AA60-E2428F8F3667}" type="pres">
      <dgm:prSet presAssocID="{4560AD73-BB94-403F-B649-AD81BC5D0400}" presName="sibTrans" presStyleCnt="0"/>
      <dgm:spPr/>
    </dgm:pt>
    <dgm:pt modelId="{6B2632B7-6095-4FE7-9E7F-0B84CFB87AE4}" type="pres">
      <dgm:prSet presAssocID="{750A1EAC-9A6F-42B5-80DA-F9BD254241E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AE73A12-F060-4E59-A655-23981AF37754}" type="pres">
      <dgm:prSet presAssocID="{69FCD780-E442-4728-A019-F953A5DABF7E}" presName="sibTrans" presStyleCnt="0"/>
      <dgm:spPr/>
    </dgm:pt>
    <dgm:pt modelId="{4F98A800-FBDE-4BC9-8165-4F5C52196C95}" type="pres">
      <dgm:prSet presAssocID="{4BDE439F-269D-4FE3-955D-39741A9A79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58AF905-69E6-4A61-AF02-78051205047D}" type="presOf" srcId="{FC27D0D5-0556-47B7-B8E6-64F427FC2610}" destId="{AC8AB8D2-7CAF-4B75-AEE6-BC595BDABE6E}" srcOrd="0" destOrd="0" presId="urn:microsoft.com/office/officeart/2005/8/layout/default"/>
    <dgm:cxn modelId="{6F63E8EC-F2DA-4285-980C-E4786BD2B786}" type="presOf" srcId="{72DD52E8-8CC6-4C4C-AF95-64CC9425A3E2}" destId="{7535E05C-9591-4111-BF2C-83B4E44593E3}" srcOrd="0" destOrd="0" presId="urn:microsoft.com/office/officeart/2005/8/layout/default"/>
    <dgm:cxn modelId="{DEBE36A1-A6DD-4FB6-9C50-9D06829C8E74}" srcId="{FC27D0D5-0556-47B7-B8E6-64F427FC2610}" destId="{4BDE439F-269D-4FE3-955D-39741A9A792C}" srcOrd="4" destOrd="0" parTransId="{8EAD07E8-96B2-4926-BC27-F3E27DA2F40B}" sibTransId="{82B6AA98-14F4-44F4-B275-B60EBDB51572}"/>
    <dgm:cxn modelId="{B19AF73A-C9C9-4EE7-8276-41EC39D001AC}" type="presOf" srcId="{4BDE439F-269D-4FE3-955D-39741A9A792C}" destId="{4F98A800-FBDE-4BC9-8165-4F5C52196C95}" srcOrd="0" destOrd="0" presId="urn:microsoft.com/office/officeart/2005/8/layout/default"/>
    <dgm:cxn modelId="{2C08E823-EC25-476C-8205-92BC995BA173}" srcId="{FC27D0D5-0556-47B7-B8E6-64F427FC2610}" destId="{72DD52E8-8CC6-4C4C-AF95-64CC9425A3E2}" srcOrd="1" destOrd="0" parTransId="{D694CA58-BE75-43D2-8B7C-7DDBBC622923}" sibTransId="{59AB03CF-00D4-486A-9BC5-94A6F79BCA47}"/>
    <dgm:cxn modelId="{93B82B1C-107B-4718-AE18-262DDF0668D5}" srcId="{FC27D0D5-0556-47B7-B8E6-64F427FC2610}" destId="{750A1EAC-9A6F-42B5-80DA-F9BD254241ED}" srcOrd="3" destOrd="0" parTransId="{2BD03DCB-B94B-44A3-9BE1-1D5672411D8B}" sibTransId="{69FCD780-E442-4728-A019-F953A5DABF7E}"/>
    <dgm:cxn modelId="{977E6BD2-A724-4A32-9B84-D0600556F9D2}" type="presOf" srcId="{D8C3ABBE-249D-4A55-B888-0FBBE55881B5}" destId="{D67F2082-1B93-4E06-A4C1-7405A323B30F}" srcOrd="0" destOrd="0" presId="urn:microsoft.com/office/officeart/2005/8/layout/default"/>
    <dgm:cxn modelId="{BFC388B4-12B8-4619-AEED-7E2BC5B9C2DA}" srcId="{FC27D0D5-0556-47B7-B8E6-64F427FC2610}" destId="{707C9D9B-F044-40F4-BFB9-C741C86F4B48}" srcOrd="0" destOrd="0" parTransId="{B9885433-45CC-4A96-BA1B-9200E0E0FEC1}" sibTransId="{B8EA1A19-895B-4CF1-B3C9-EE8FB794A4A6}"/>
    <dgm:cxn modelId="{EF96FFDA-BD95-43AD-9984-1ACC8B7964BA}" srcId="{FC27D0D5-0556-47B7-B8E6-64F427FC2610}" destId="{D8C3ABBE-249D-4A55-B888-0FBBE55881B5}" srcOrd="2" destOrd="0" parTransId="{CE77549F-5144-4C31-BCC0-DCB51D5091C5}" sibTransId="{4560AD73-BB94-403F-B649-AD81BC5D0400}"/>
    <dgm:cxn modelId="{4917F1EB-DEE1-4645-A0A3-AC37FCFF477E}" type="presOf" srcId="{750A1EAC-9A6F-42B5-80DA-F9BD254241ED}" destId="{6B2632B7-6095-4FE7-9E7F-0B84CFB87AE4}" srcOrd="0" destOrd="0" presId="urn:microsoft.com/office/officeart/2005/8/layout/default"/>
    <dgm:cxn modelId="{554BEF14-31B9-4E1B-9BA6-B68804401C66}" type="presOf" srcId="{707C9D9B-F044-40F4-BFB9-C741C86F4B48}" destId="{99E0BBCF-F92F-43C1-81D2-DB0398AA5F32}" srcOrd="0" destOrd="0" presId="urn:microsoft.com/office/officeart/2005/8/layout/default"/>
    <dgm:cxn modelId="{8AC0507D-FBE6-4859-8C70-E465158C9E15}" type="presParOf" srcId="{AC8AB8D2-7CAF-4B75-AEE6-BC595BDABE6E}" destId="{99E0BBCF-F92F-43C1-81D2-DB0398AA5F32}" srcOrd="0" destOrd="0" presId="urn:microsoft.com/office/officeart/2005/8/layout/default"/>
    <dgm:cxn modelId="{01BA8EB3-5ECD-483A-A799-EB3004D0ABBD}" type="presParOf" srcId="{AC8AB8D2-7CAF-4B75-AEE6-BC595BDABE6E}" destId="{6A23B826-CAED-4D7D-87D4-C8B9E2597A25}" srcOrd="1" destOrd="0" presId="urn:microsoft.com/office/officeart/2005/8/layout/default"/>
    <dgm:cxn modelId="{6C09D8F4-3143-4BF4-BBBD-2144062A54E9}" type="presParOf" srcId="{AC8AB8D2-7CAF-4B75-AEE6-BC595BDABE6E}" destId="{7535E05C-9591-4111-BF2C-83B4E44593E3}" srcOrd="2" destOrd="0" presId="urn:microsoft.com/office/officeart/2005/8/layout/default"/>
    <dgm:cxn modelId="{C77F0B92-B02E-423E-8572-5DD20B0D6312}" type="presParOf" srcId="{AC8AB8D2-7CAF-4B75-AEE6-BC595BDABE6E}" destId="{A620650A-7EB9-41DF-97FF-EF8C6EC45E9C}" srcOrd="3" destOrd="0" presId="urn:microsoft.com/office/officeart/2005/8/layout/default"/>
    <dgm:cxn modelId="{EC9F7CBC-0139-429A-950D-47AE69DEE740}" type="presParOf" srcId="{AC8AB8D2-7CAF-4B75-AEE6-BC595BDABE6E}" destId="{D67F2082-1B93-4E06-A4C1-7405A323B30F}" srcOrd="4" destOrd="0" presId="urn:microsoft.com/office/officeart/2005/8/layout/default"/>
    <dgm:cxn modelId="{0BBE82CE-FEED-4495-B771-7B657CA043BE}" type="presParOf" srcId="{AC8AB8D2-7CAF-4B75-AEE6-BC595BDABE6E}" destId="{C89F1B34-3C9D-4ACC-AA60-E2428F8F3667}" srcOrd="5" destOrd="0" presId="urn:microsoft.com/office/officeart/2005/8/layout/default"/>
    <dgm:cxn modelId="{92890C8E-771A-4161-BEFE-C6C04C67752A}" type="presParOf" srcId="{AC8AB8D2-7CAF-4B75-AEE6-BC595BDABE6E}" destId="{6B2632B7-6095-4FE7-9E7F-0B84CFB87AE4}" srcOrd="6" destOrd="0" presId="urn:microsoft.com/office/officeart/2005/8/layout/default"/>
    <dgm:cxn modelId="{D0625F52-AA8D-44FB-A758-05613F8DEF54}" type="presParOf" srcId="{AC8AB8D2-7CAF-4B75-AEE6-BC595BDABE6E}" destId="{9AE73A12-F060-4E59-A655-23981AF37754}" srcOrd="7" destOrd="0" presId="urn:microsoft.com/office/officeart/2005/8/layout/default"/>
    <dgm:cxn modelId="{3590E769-FF2D-45B1-A474-8738788192BB}" type="presParOf" srcId="{AC8AB8D2-7CAF-4B75-AEE6-BC595BDABE6E}" destId="{4F98A800-FBDE-4BC9-8165-4F5C52196C9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4956D-F593-463F-AF36-8278831B2026}">
      <dsp:nvSpPr>
        <dsp:cNvPr id="0" name=""/>
        <dsp:cNvSpPr/>
      </dsp:nvSpPr>
      <dsp:spPr>
        <a:xfrm>
          <a:off x="2633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glow rad="70000">
            <a:schemeClr val="accent4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VOLUMEN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633" y="164569"/>
        <a:ext cx="1425849" cy="855509"/>
      </dsp:txXfrm>
    </dsp:sp>
    <dsp:sp modelId="{09C1CD8B-2A49-4E97-A3E6-89E4A6F227F9}">
      <dsp:nvSpPr>
        <dsp:cNvPr id="0" name=""/>
        <dsp:cNvSpPr/>
      </dsp:nvSpPr>
      <dsp:spPr>
        <a:xfrm>
          <a:off x="1571068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glow rad="70000">
            <a:schemeClr val="accent4">
              <a:hueOff val="-664640"/>
              <a:satOff val="496"/>
              <a:lumOff val="2157"/>
              <a:alphaOff val="0"/>
              <a:tint val="30000"/>
              <a:shade val="95000"/>
              <a:satMod val="300000"/>
              <a:alpha val="5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VARIEDAD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571068" y="164569"/>
        <a:ext cx="1425849" cy="855509"/>
      </dsp:txXfrm>
    </dsp:sp>
    <dsp:sp modelId="{7CD3DB81-FDBF-4327-B996-A15D3F69A5ED}">
      <dsp:nvSpPr>
        <dsp:cNvPr id="0" name=""/>
        <dsp:cNvSpPr/>
      </dsp:nvSpPr>
      <dsp:spPr>
        <a:xfrm>
          <a:off x="3139503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glow rad="70000">
            <a:schemeClr val="accent4">
              <a:hueOff val="-1329280"/>
              <a:satOff val="993"/>
              <a:lumOff val="4314"/>
              <a:alphaOff val="0"/>
              <a:tint val="30000"/>
              <a:shade val="95000"/>
              <a:satMod val="300000"/>
              <a:alpha val="5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VELOCIDAD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3139503" y="164569"/>
        <a:ext cx="1425849" cy="855509"/>
      </dsp:txXfrm>
    </dsp:sp>
    <dsp:sp modelId="{877B5C35-501E-4724-8535-A253FC4D45C5}">
      <dsp:nvSpPr>
        <dsp:cNvPr id="0" name=""/>
        <dsp:cNvSpPr/>
      </dsp:nvSpPr>
      <dsp:spPr>
        <a:xfrm>
          <a:off x="4707937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glow rad="70000">
            <a:schemeClr val="accent4">
              <a:hueOff val="-1993920"/>
              <a:satOff val="1489"/>
              <a:lumOff val="6470"/>
              <a:alphaOff val="0"/>
              <a:tint val="30000"/>
              <a:shade val="95000"/>
              <a:satMod val="300000"/>
              <a:alpha val="5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VERACIDAD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4707937" y="164569"/>
        <a:ext cx="1425849" cy="855509"/>
      </dsp:txXfrm>
    </dsp:sp>
    <dsp:sp modelId="{DD9CFE2F-76DE-4AE3-9879-1096D5538EBA}">
      <dsp:nvSpPr>
        <dsp:cNvPr id="0" name=""/>
        <dsp:cNvSpPr/>
      </dsp:nvSpPr>
      <dsp:spPr>
        <a:xfrm>
          <a:off x="6276372" y="164569"/>
          <a:ext cx="1425849" cy="855509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glow rad="70000">
            <a:schemeClr val="accent4">
              <a:hueOff val="-2658560"/>
              <a:satOff val="1986"/>
              <a:lumOff val="8627"/>
              <a:alphaOff val="0"/>
              <a:tint val="30000"/>
              <a:shade val="95000"/>
              <a:satMod val="300000"/>
              <a:alpha val="50000"/>
            </a:schemeClr>
          </a:glo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VARIABILIDAD</a:t>
          </a:r>
          <a:endParaRPr lang="fr-FR" sz="1500" b="1" kern="1200" cap="none" spc="0" dirty="0">
            <a:ln w="12700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6276372" y="164569"/>
        <a:ext cx="1425849" cy="855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0BBCF-F92F-43C1-81D2-DB0398AA5F32}">
      <dsp:nvSpPr>
        <dsp:cNvPr id="0" name=""/>
        <dsp:cNvSpPr/>
      </dsp:nvSpPr>
      <dsp:spPr>
        <a:xfrm>
          <a:off x="1068182" y="2883"/>
          <a:ext cx="2561288" cy="15367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ACTIVIDAD</a:t>
          </a:r>
          <a:endParaRPr lang="fr-FR" sz="2600" kern="1200" dirty="0"/>
        </a:p>
      </dsp:txBody>
      <dsp:txXfrm>
        <a:off x="1068182" y="2883"/>
        <a:ext cx="2561288" cy="1536773"/>
      </dsp:txXfrm>
    </dsp:sp>
    <dsp:sp modelId="{7535E05C-9591-4111-BF2C-83B4E44593E3}">
      <dsp:nvSpPr>
        <dsp:cNvPr id="0" name=""/>
        <dsp:cNvSpPr/>
      </dsp:nvSpPr>
      <dsp:spPr>
        <a:xfrm>
          <a:off x="3885599" y="2883"/>
          <a:ext cx="2561288" cy="1536773"/>
        </a:xfrm>
        <a:prstGeom prst="rect">
          <a:avLst/>
        </a:prstGeom>
        <a:solidFill>
          <a:schemeClr val="accent3">
            <a:hueOff val="-2419866"/>
            <a:satOff val="809"/>
            <a:lumOff val="-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COMUNIDAD</a:t>
          </a:r>
          <a:endParaRPr lang="fr-FR" sz="2600" kern="1200" dirty="0"/>
        </a:p>
      </dsp:txBody>
      <dsp:txXfrm>
        <a:off x="3885599" y="2883"/>
        <a:ext cx="2561288" cy="1536773"/>
      </dsp:txXfrm>
    </dsp:sp>
    <dsp:sp modelId="{D67F2082-1B93-4E06-A4C1-7405A323B30F}">
      <dsp:nvSpPr>
        <dsp:cNvPr id="0" name=""/>
        <dsp:cNvSpPr/>
      </dsp:nvSpPr>
      <dsp:spPr>
        <a:xfrm>
          <a:off x="1068182" y="1795785"/>
          <a:ext cx="2561288" cy="1536773"/>
        </a:xfrm>
        <a:prstGeom prst="rect">
          <a:avLst/>
        </a:prstGeom>
        <a:solidFill>
          <a:schemeClr val="accent3">
            <a:hueOff val="-4839731"/>
            <a:satOff val="1619"/>
            <a:lumOff val="-7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VISIBILIDAD</a:t>
          </a:r>
          <a:endParaRPr lang="fr-FR" sz="2600" kern="1200" dirty="0"/>
        </a:p>
      </dsp:txBody>
      <dsp:txXfrm>
        <a:off x="1068182" y="1795785"/>
        <a:ext cx="2561288" cy="1536773"/>
      </dsp:txXfrm>
    </dsp:sp>
    <dsp:sp modelId="{6B2632B7-6095-4FE7-9E7F-0B84CFB87AE4}">
      <dsp:nvSpPr>
        <dsp:cNvPr id="0" name=""/>
        <dsp:cNvSpPr/>
      </dsp:nvSpPr>
      <dsp:spPr>
        <a:xfrm>
          <a:off x="3885599" y="1795785"/>
          <a:ext cx="2561288" cy="1536773"/>
        </a:xfrm>
        <a:prstGeom prst="rect">
          <a:avLst/>
        </a:prstGeom>
        <a:solidFill>
          <a:schemeClr val="accent3">
            <a:hueOff val="-7259597"/>
            <a:satOff val="2428"/>
            <a:lumOff val="-10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INTERACCI</a:t>
          </a:r>
          <a:r>
            <a:rPr lang="es-VE" sz="2600" kern="1200" dirty="0" smtClean="0"/>
            <a:t>ÓN</a:t>
          </a:r>
          <a:endParaRPr lang="fr-FR" sz="2600" kern="1200" dirty="0"/>
        </a:p>
      </dsp:txBody>
      <dsp:txXfrm>
        <a:off x="3885599" y="1795785"/>
        <a:ext cx="2561288" cy="1536773"/>
      </dsp:txXfrm>
    </dsp:sp>
    <dsp:sp modelId="{4F98A800-FBDE-4BC9-8165-4F5C52196C95}">
      <dsp:nvSpPr>
        <dsp:cNvPr id="0" name=""/>
        <dsp:cNvSpPr/>
      </dsp:nvSpPr>
      <dsp:spPr>
        <a:xfrm>
          <a:off x="2476890" y="3588687"/>
          <a:ext cx="2561288" cy="1536773"/>
        </a:xfrm>
        <a:prstGeom prst="rect">
          <a:avLst/>
        </a:prstGeom>
        <a:solidFill>
          <a:schemeClr val="accent3">
            <a:hueOff val="-9679462"/>
            <a:satOff val="3238"/>
            <a:lumOff val="-1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DIFUSIÓN</a:t>
          </a:r>
          <a:endParaRPr lang="fr-FR" sz="2600" kern="1200" dirty="0"/>
        </a:p>
      </dsp:txBody>
      <dsp:txXfrm>
        <a:off x="2476890" y="3588687"/>
        <a:ext cx="2561288" cy="1536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388C7-7C11-4BA4-9AFF-4AD1EE179507}" type="datetimeFigureOut">
              <a:rPr lang="fr-FR" smtClean="0"/>
              <a:t>05/05/2016</a:t>
            </a:fld>
            <a:endParaRPr lang="fr-F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6CABF-E8BA-423A-948B-E969BA6612B4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5305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A3515-FB2B-438E-A63F-92C520CDC548}" type="datetimeFigureOut">
              <a:rPr lang="fr-FR" smtClean="0"/>
              <a:t>05/05/2016</a:t>
            </a:fld>
            <a:endParaRPr lang="fr-F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fr-F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18AC2-EE41-41C6-8B90-00A29A92A568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8553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11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12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13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14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15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16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17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18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19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20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3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21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22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23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25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26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27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28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29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30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4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5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6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7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8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9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18AC2-EE41-41C6-8B90-00A29A92A568}" type="slidenum">
              <a:rPr lang="fr-FR" smtClean="0"/>
              <a:t>10</a:t>
            </a:fld>
            <a:endParaRPr lang="fr-F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27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3F604-6983-4A1F-86A6-25C7D535932F}" type="datetime1">
              <a:rPr lang="es-VE" smtClean="0"/>
              <a:t>5/5/2016</a:t>
            </a:fld>
            <a:endParaRPr lang="es-VE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53DF-2116-43EC-B9F2-6EF9B2B5CD93}" type="datetime1">
              <a:rPr lang="es-VE" smtClean="0"/>
              <a:t>5/5/2016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5036-87F2-42F2-A9E7-A2A8409734A3}" type="datetime1">
              <a:rPr lang="es-VE" smtClean="0"/>
              <a:t>5/5/2016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ED07D-BAB1-4519-8C2A-DCF02D5F1AD0}" type="datetime1">
              <a:rPr lang="es-VE" smtClean="0"/>
              <a:t>5/5/2016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C95D5-7AD1-4E05-B705-08ED87B3BAEE}" type="datetime1">
              <a:rPr lang="es-VE" smtClean="0"/>
              <a:t>5/5/2016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0A5A-404D-41D7-A7DA-50EEA4112927}" type="datetime1">
              <a:rPr lang="es-VE" smtClean="0"/>
              <a:t>5/5/2016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CADB-C830-4969-9FB3-11824326354B}" type="datetime1">
              <a:rPr lang="es-VE" smtClean="0"/>
              <a:t>5/5/2016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C83B-B37D-49F9-A2C8-67E876C0BEC3}" type="datetime1">
              <a:rPr lang="es-VE" smtClean="0"/>
              <a:t>5/5/2016</a:t>
            </a:fld>
            <a:endParaRPr lang="es-VE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D3E4-24CB-4A99-9CF9-0010BD8C0B2B}" type="datetime1">
              <a:rPr lang="es-VE" smtClean="0"/>
              <a:t>5/5/2016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D14CF-4731-4295-A0DD-4EC02B2E0823}" type="datetime1">
              <a:rPr lang="es-VE" smtClean="0"/>
              <a:t>5/5/2016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F8C32AF-D317-4FD1-8CA4-3FF12137B99F}" type="datetime1">
              <a:rPr lang="es-VE" smtClean="0"/>
              <a:t>5/5/2016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B92E161-E426-45CF-A661-2BA878F848EE}" type="datetime1">
              <a:rPr lang="es-VE" smtClean="0"/>
              <a:t>5/5/2016</a:t>
            </a:fld>
            <a:endParaRPr lang="es-VE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8EF2EBA-A37E-4B5A-A846-5B8D2A0F95E1}" type="slidenum">
              <a:rPr lang="es-VE" smtClean="0"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microsoft.com/office/2007/relationships/hdphoto" Target="../media/hdphoto4.wdp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jpe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gif"/><Relationship Id="rId4" Type="http://schemas.openxmlformats.org/officeDocument/2006/relationships/image" Target="../media/image46.png"/><Relationship Id="rId9" Type="http://schemas.openxmlformats.org/officeDocument/2006/relationships/image" Target="../media/image5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3" y="-9195"/>
            <a:ext cx="9161309" cy="39188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TextBox 19"/>
          <p:cNvSpPr txBox="1"/>
          <p:nvPr/>
        </p:nvSpPr>
        <p:spPr>
          <a:xfrm>
            <a:off x="19443" y="2564904"/>
            <a:ext cx="8986367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VE" sz="3600" b="1" dirty="0" smtClean="0">
                <a:solidFill>
                  <a:schemeClr val="bg1"/>
                </a:solidFill>
                <a:latin typeface="Gill Sans MT" charset="0"/>
              </a:rPr>
              <a:t>Las redes sociales y el almacenamiento de su estructura sobre plataformas de grandes </a:t>
            </a:r>
            <a:r>
              <a:rPr lang="es-VE" sz="3600" b="1" dirty="0" err="1" smtClean="0">
                <a:solidFill>
                  <a:schemeClr val="bg1"/>
                </a:solidFill>
                <a:latin typeface="Gill Sans MT" charset="0"/>
              </a:rPr>
              <a:t>volú</a:t>
            </a:r>
            <a:r>
              <a:rPr lang="fr-FR" sz="3600" b="1" dirty="0" err="1" smtClean="0">
                <a:solidFill>
                  <a:schemeClr val="bg1"/>
                </a:solidFill>
                <a:latin typeface="Gill Sans MT" charset="0"/>
              </a:rPr>
              <a:t>menes</a:t>
            </a:r>
            <a:r>
              <a:rPr lang="fr-FR" sz="3600" b="1" dirty="0" smtClean="0">
                <a:solidFill>
                  <a:schemeClr val="bg1"/>
                </a:solidFill>
                <a:latin typeface="Gill Sans MT" charset="0"/>
              </a:rPr>
              <a:t> de </a:t>
            </a:r>
            <a:r>
              <a:rPr lang="fr-FR" sz="3600" b="1" dirty="0" err="1" smtClean="0">
                <a:solidFill>
                  <a:schemeClr val="bg1"/>
                </a:solidFill>
                <a:latin typeface="Gill Sans MT" charset="0"/>
              </a:rPr>
              <a:t>datos</a:t>
            </a:r>
            <a:r>
              <a:rPr lang="fr-FR" sz="3600" b="1" dirty="0" smtClean="0">
                <a:solidFill>
                  <a:schemeClr val="bg1"/>
                </a:solidFill>
                <a:latin typeface="Gill Sans MT" charset="0"/>
              </a:rPr>
              <a:t> para la </a:t>
            </a:r>
            <a:r>
              <a:rPr lang="fr-FR" sz="3600" b="1" dirty="0" err="1" smtClean="0">
                <a:solidFill>
                  <a:schemeClr val="bg1"/>
                </a:solidFill>
                <a:latin typeface="Gill Sans MT" charset="0"/>
              </a:rPr>
              <a:t>realizaci</a:t>
            </a:r>
            <a:r>
              <a:rPr lang="es-VE" sz="3600" b="1" dirty="0" err="1" smtClean="0">
                <a:solidFill>
                  <a:schemeClr val="bg1"/>
                </a:solidFill>
                <a:latin typeface="Gill Sans MT" charset="0"/>
              </a:rPr>
              <a:t>ón</a:t>
            </a:r>
            <a:r>
              <a:rPr lang="fr-FR" sz="3600" b="1" dirty="0" smtClean="0">
                <a:solidFill>
                  <a:schemeClr val="bg1"/>
                </a:solidFill>
                <a:latin typeface="Gill Sans MT" charset="0"/>
              </a:rPr>
              <a:t> de a</a:t>
            </a:r>
            <a:r>
              <a:rPr lang="es-VE" sz="3600" b="1" dirty="0" err="1" smtClean="0">
                <a:solidFill>
                  <a:schemeClr val="bg1"/>
                </a:solidFill>
                <a:latin typeface="Gill Sans MT" charset="0"/>
              </a:rPr>
              <a:t>nálisis</a:t>
            </a:r>
            <a:endParaRPr lang="es-ES" sz="3600" b="1" dirty="0">
              <a:solidFill>
                <a:schemeClr val="bg1"/>
              </a:solidFill>
              <a:latin typeface="Gill Sans MT" charset="0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5940400" y="4795897"/>
            <a:ext cx="3168351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800" b="1" dirty="0" err="1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Tutores</a:t>
            </a:r>
            <a:r>
              <a:rPr lang="fr-FR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: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Prof. </a:t>
            </a:r>
            <a:r>
              <a:rPr lang="fr-FR" sz="2800" b="1" dirty="0" err="1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Jesús</a:t>
            </a:r>
            <a:r>
              <a:rPr lang="fr-FR" sz="2800" b="1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 Lares</a:t>
            </a:r>
            <a:r>
              <a:rPr lang="fr-FR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</a:p>
          <a:p>
            <a:r>
              <a:rPr lang="fr-FR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Prof</a:t>
            </a:r>
            <a:r>
              <a:rPr lang="es-VE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. José Sosa.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s-VE" dirty="0"/>
          </a:p>
        </p:txBody>
      </p:sp>
      <p:sp>
        <p:nvSpPr>
          <p:cNvPr id="8" name="TextBox 18"/>
          <p:cNvSpPr txBox="1"/>
          <p:nvPr/>
        </p:nvSpPr>
        <p:spPr>
          <a:xfrm>
            <a:off x="279769" y="5157192"/>
            <a:ext cx="3168351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VE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Br. Eric </a:t>
            </a:r>
            <a:r>
              <a:rPr lang="es-VE" sz="2800" b="1" dirty="0" err="1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Bellet</a:t>
            </a:r>
            <a:r>
              <a:rPr lang="es-VE" sz="2800" b="1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.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s-VE" dirty="0"/>
          </a:p>
        </p:txBody>
      </p:sp>
      <p:sp>
        <p:nvSpPr>
          <p:cNvPr id="9" name="TextBox 18"/>
          <p:cNvSpPr txBox="1"/>
          <p:nvPr/>
        </p:nvSpPr>
        <p:spPr>
          <a:xfrm>
            <a:off x="2771800" y="6165304"/>
            <a:ext cx="388843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VE" sz="2800" b="1" dirty="0" smtClean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Caracas,  Abril 2016.</a:t>
            </a:r>
            <a:endParaRPr lang="fr-FR" sz="2800" b="1" dirty="0">
              <a:solidFill>
                <a:schemeClr val="accent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3736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Pentágono"/>
          <p:cNvSpPr/>
          <p:nvPr/>
        </p:nvSpPr>
        <p:spPr>
          <a:xfrm>
            <a:off x="501344" y="5245214"/>
            <a:ext cx="3227536" cy="936104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Pentágono"/>
          <p:cNvSpPr/>
          <p:nvPr/>
        </p:nvSpPr>
        <p:spPr>
          <a:xfrm>
            <a:off x="480368" y="3933056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0 Pentágono"/>
          <p:cNvSpPr/>
          <p:nvPr/>
        </p:nvSpPr>
        <p:spPr>
          <a:xfrm>
            <a:off x="489800" y="2549481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Pentágono"/>
          <p:cNvSpPr/>
          <p:nvPr/>
        </p:nvSpPr>
        <p:spPr>
          <a:xfrm>
            <a:off x="480368" y="1196752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668344" y="6237312"/>
            <a:ext cx="1194048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10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813690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31032" y="317197"/>
            <a:ext cx="8712968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CLASIFICACIÓN DE LAS REDES </a:t>
            </a:r>
            <a:r>
              <a:rPr lang="es-VE" sz="36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9496" y="1196752"/>
            <a:ext cx="282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PÚBLICO OBJETIVO Y TEMÁTICA 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2632" y="2583657"/>
            <a:ext cx="265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EL SUJETO PRINCIPAL DE LA RELACIÓN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2488" y="3933055"/>
            <a:ext cx="275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LOCALIZACIÓN GEOGRÁFICA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2632" y="5297767"/>
            <a:ext cx="269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PLATAFORMA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211960" y="128293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HORIZONTALES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211960" y="2627915"/>
            <a:ext cx="334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VERTICALES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440612" y="3274246"/>
            <a:ext cx="330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dirty="0" smtClean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PROFESIONALES</a:t>
            </a:r>
            <a:endParaRPr lang="fr-FR" sz="2400" dirty="0">
              <a:ln w="18415" cmpd="sng">
                <a:solidFill>
                  <a:srgbClr val="0070C0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4470100" y="4286180"/>
            <a:ext cx="282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dirty="0" smtClean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 OCIO</a:t>
            </a:r>
            <a:endParaRPr lang="fr-FR" sz="2800" dirty="0">
              <a:ln w="18415" cmpd="sng">
                <a:solidFill>
                  <a:srgbClr val="0070C0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470100" y="5264188"/>
            <a:ext cx="282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800" dirty="0" smtClean="0">
                <a:ln w="18415" cmpd="sng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MIXTAS</a:t>
            </a:r>
            <a:endParaRPr lang="fr-FR" sz="2800" dirty="0">
              <a:ln w="18415" cmpd="sng">
                <a:solidFill>
                  <a:srgbClr val="0070C0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2" name="Picture 4" descr="http://static.dnaindia.com/sites/default/files/2015/05/03/333140-fac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80" y="1921449"/>
            <a:ext cx="703315" cy="7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elfpublishingadvice.org/wp-content/uploads/2013/10/twitter-1024x10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84" y="1934245"/>
            <a:ext cx="680939" cy="68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2.bp.blogspot.com/-bZm6JaKZc08/U_qMqfORBEI/AAAAAAAAABw/7zdNBSgSG-8/s1600/Logo-Orkut-c%C3%ADrcul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32" y="1902639"/>
            <a:ext cx="693735" cy="6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heurón"/>
          <p:cNvSpPr/>
          <p:nvPr/>
        </p:nvSpPr>
        <p:spPr>
          <a:xfrm>
            <a:off x="3923928" y="1412776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5" name="24 Cheurón"/>
          <p:cNvSpPr/>
          <p:nvPr/>
        </p:nvSpPr>
        <p:spPr>
          <a:xfrm>
            <a:off x="3932312" y="2784421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26" name="25 Cheurón"/>
          <p:cNvSpPr/>
          <p:nvPr/>
        </p:nvSpPr>
        <p:spPr>
          <a:xfrm>
            <a:off x="4312228" y="3419986"/>
            <a:ext cx="152400" cy="231740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26 Cheurón"/>
          <p:cNvSpPr/>
          <p:nvPr/>
        </p:nvSpPr>
        <p:spPr>
          <a:xfrm>
            <a:off x="4337328" y="4417349"/>
            <a:ext cx="152400" cy="231740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27 Cheurón"/>
          <p:cNvSpPr/>
          <p:nvPr/>
        </p:nvSpPr>
        <p:spPr>
          <a:xfrm>
            <a:off x="4363080" y="5409928"/>
            <a:ext cx="152400" cy="231740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62" name="Picture 14" descr="http://www.jeffbullas.com/wp-content/uploads/2012/03/How-to-Harness-the-Power-of-LinkedIn-%E2%80%93-INFOGRAPHIC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208" y="3778726"/>
            <a:ext cx="499237" cy="49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nlp.uned.es/mavir/images/companies/Wipley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538" y="4769752"/>
            <a:ext cx="1374576" cy="5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wwwhatsnew.com/wp-content/uploads/2008/04/yugl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06" y="5824983"/>
            <a:ext cx="1042216" cy="38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pbs.twimg.com/profile_images/2551635894/kcrotxj6f4qangpi18vv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01" y="5835798"/>
            <a:ext cx="589319" cy="5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pbs.twimg.com/profile_images/378800000792774146/03bdd269d77a033c30756dc0abe6c8c3_400x400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19" y="5846144"/>
            <a:ext cx="569807" cy="5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static.commentcamarche.net/es.ccm.net/pictures/VWkZT2JL-viadeo-s-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692" y="3862872"/>
            <a:ext cx="1623131" cy="3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uatupr.com/wp-content/uploads/2011/07/logo-x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12" y="3862872"/>
            <a:ext cx="945116" cy="3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artagarciagru.files.wordpress.com/2013/06/entrada-3-lastfm-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88" y="4855371"/>
            <a:ext cx="1281417" cy="3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ikiredsocial2.wikispaces.com/file/view/321810_dogster_logo_lg_tagpdf.jpg/233486878/402x146/321810_dogster_logo_lg_tagpdf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632" y="4880360"/>
            <a:ext cx="1267657" cy="3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6" grpId="0"/>
      <p:bldP spid="17" grpId="0"/>
      <p:bldP spid="18" grpId="0"/>
      <p:bldP spid="19" grpId="0"/>
      <p:bldP spid="20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Pentágono"/>
          <p:cNvSpPr/>
          <p:nvPr/>
        </p:nvSpPr>
        <p:spPr>
          <a:xfrm>
            <a:off x="501344" y="5245214"/>
            <a:ext cx="3227536" cy="936104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Pentágono"/>
          <p:cNvSpPr/>
          <p:nvPr/>
        </p:nvSpPr>
        <p:spPr>
          <a:xfrm>
            <a:off x="480368" y="3933056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0 Pentágono"/>
          <p:cNvSpPr/>
          <p:nvPr/>
        </p:nvSpPr>
        <p:spPr>
          <a:xfrm>
            <a:off x="489800" y="2549481"/>
            <a:ext cx="3227536" cy="1200329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Pentágono"/>
          <p:cNvSpPr/>
          <p:nvPr/>
        </p:nvSpPr>
        <p:spPr>
          <a:xfrm>
            <a:off x="480368" y="1196752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11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813690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31032" y="317197"/>
            <a:ext cx="8712968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CLASIFICACIÓN DE LAS REDES </a:t>
            </a:r>
            <a:r>
              <a:rPr lang="es-VE" sz="36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9496" y="1196752"/>
            <a:ext cx="282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PÚBLICO OBJETIVO Y TEMÁTICA 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2632" y="2583657"/>
            <a:ext cx="265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EL SUJETO PRINCIPAL DE LA RELACIÓN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2488" y="3933055"/>
            <a:ext cx="275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LOCALIZACIÓN GEOGRÁFICA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2632" y="5297767"/>
            <a:ext cx="269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PLATAFORMA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13 Cheurón"/>
          <p:cNvSpPr/>
          <p:nvPr/>
        </p:nvSpPr>
        <p:spPr>
          <a:xfrm>
            <a:off x="4319972" y="1463142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14 Cheurón"/>
          <p:cNvSpPr/>
          <p:nvPr/>
        </p:nvSpPr>
        <p:spPr>
          <a:xfrm>
            <a:off x="4319972" y="3303842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15 Cheurón"/>
          <p:cNvSpPr/>
          <p:nvPr/>
        </p:nvSpPr>
        <p:spPr>
          <a:xfrm>
            <a:off x="4319972" y="4941315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633756" y="133204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HUMANAS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4623988" y="3166635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CONTENIDOS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633756" y="4810219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INERTES 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32" name="Picture 8" descr="http://www.tematicpaintballmadrid.com/wp-content/uploads/2014/08/Flick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23" y="3833992"/>
            <a:ext cx="1030313" cy="10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wired.com/images_blogs/threatlevel/2010/07/Picture-3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14" y="3849081"/>
            <a:ext cx="1521099" cy="4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vignette3.wikia.nocookie.net/logopedia/images/c/ca/Friendster.gif/revision/latest?cb=201207010646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338" y="4389724"/>
            <a:ext cx="1489051" cy="50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userlogos.org/files/logos/FraSMOG/Doppl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47" y="2297906"/>
            <a:ext cx="1700604" cy="12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encrypted-tbn2.gstatic.com/images?q=tbn:ANd9GcSfLIcyoFZO0rfGIIa0Bhyw70f2JSHDxDNqmtUskiPR8mZDIfgO-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169" y="1978378"/>
            <a:ext cx="1755309" cy="60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rociomarmisa.files.wordpress.com/2015/04/logo_tuenti_nuevo_esquema_invers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31" y="1978377"/>
            <a:ext cx="1633753" cy="5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redessocialesbilbao.es/wp-content/uploads/2014/11/respectance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23" y="5402114"/>
            <a:ext cx="1203474" cy="96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Pentágono"/>
          <p:cNvSpPr/>
          <p:nvPr/>
        </p:nvSpPr>
        <p:spPr>
          <a:xfrm>
            <a:off x="501344" y="5245214"/>
            <a:ext cx="3227536" cy="936104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Pentágono"/>
          <p:cNvSpPr/>
          <p:nvPr/>
        </p:nvSpPr>
        <p:spPr>
          <a:xfrm>
            <a:off x="480368" y="3933056"/>
            <a:ext cx="3227536" cy="1200329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0 Pentágono"/>
          <p:cNvSpPr/>
          <p:nvPr/>
        </p:nvSpPr>
        <p:spPr>
          <a:xfrm>
            <a:off x="489800" y="2549481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Pentágono"/>
          <p:cNvSpPr/>
          <p:nvPr/>
        </p:nvSpPr>
        <p:spPr>
          <a:xfrm>
            <a:off x="480368" y="1196752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12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813690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31032" y="317197"/>
            <a:ext cx="8712968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CLASIFICACIÓN DE LAS REDES </a:t>
            </a:r>
            <a:r>
              <a:rPr lang="es-VE" sz="36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9496" y="1196752"/>
            <a:ext cx="282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PÚBLICO OBJETIVO Y TEMÁTICA 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2632" y="2583657"/>
            <a:ext cx="265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EL SUJETO PRINCIPAL DE LA RELACIÓN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2488" y="3933055"/>
            <a:ext cx="275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LOCALIZACIÓN GEOGRÁFICA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2632" y="5297767"/>
            <a:ext cx="269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PLATAFORMA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13 Cheurón"/>
          <p:cNvSpPr/>
          <p:nvPr/>
        </p:nvSpPr>
        <p:spPr>
          <a:xfrm>
            <a:off x="4319972" y="1463142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14 Cheurón"/>
          <p:cNvSpPr/>
          <p:nvPr/>
        </p:nvSpPr>
        <p:spPr>
          <a:xfrm>
            <a:off x="4335956" y="3749810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633756" y="1332046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SEDENTARIAS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633756" y="3609890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NÓMADAS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s://upload.wikimedia.org/wikipedia/commons/thumb/3/31/Blogger.svg/2000px-Blogge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22" y="2180658"/>
            <a:ext cx="1329673" cy="13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prettygoodplan.com/wp-content/uploads/2011/07/Plaxologo-copi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40" y="2152551"/>
            <a:ext cx="973076" cy="135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www.myokyawhtun.com/wp-content/uploads/2008/09/kwipp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549481"/>
            <a:ext cx="1981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s://basilpuglisi.files.wordpress.com/2011/01/brightki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5" y="4602310"/>
            <a:ext cx="2287431" cy="7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sopixel.net/wp-content/uploads/2012/03/skout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63" y="4622340"/>
            <a:ext cx="2240819" cy="78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Pentágono"/>
          <p:cNvSpPr/>
          <p:nvPr/>
        </p:nvSpPr>
        <p:spPr>
          <a:xfrm>
            <a:off x="501344" y="5245214"/>
            <a:ext cx="3227536" cy="936104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Pentágono"/>
          <p:cNvSpPr/>
          <p:nvPr/>
        </p:nvSpPr>
        <p:spPr>
          <a:xfrm>
            <a:off x="480368" y="3933056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0 Pentágono"/>
          <p:cNvSpPr/>
          <p:nvPr/>
        </p:nvSpPr>
        <p:spPr>
          <a:xfrm>
            <a:off x="489800" y="2549481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Pentágono"/>
          <p:cNvSpPr/>
          <p:nvPr/>
        </p:nvSpPr>
        <p:spPr>
          <a:xfrm>
            <a:off x="480368" y="1196752"/>
            <a:ext cx="3227536" cy="1200329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13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813690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31032" y="317197"/>
            <a:ext cx="8712968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CLASIFICACIÓN DE LAS REDES </a:t>
            </a:r>
            <a:r>
              <a:rPr lang="es-VE" sz="36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19496" y="1196752"/>
            <a:ext cx="282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PÚBLICO OBJETIVO Y TEMÁTICA 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2632" y="2583657"/>
            <a:ext cx="265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EL SUJETO PRINCIPAL DE LA RELACIÓN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2488" y="3933055"/>
            <a:ext cx="2757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LOCALIZACIÓN GEOGRÁFICA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2632" y="5297767"/>
            <a:ext cx="2697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POR SU PLATAFORMA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13 Cheurón"/>
          <p:cNvSpPr/>
          <p:nvPr/>
        </p:nvSpPr>
        <p:spPr>
          <a:xfrm>
            <a:off x="4150204" y="1787394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14 Cheurón"/>
          <p:cNvSpPr/>
          <p:nvPr/>
        </p:nvSpPr>
        <p:spPr>
          <a:xfrm>
            <a:off x="4166188" y="4074062"/>
            <a:ext cx="288032" cy="38414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463988" y="165629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METAVERSOS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463988" y="393414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6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</a:t>
            </a:r>
            <a:endParaRPr lang="fr-FR" sz="2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8" name="Picture 6" descr="http://www.cualesmiip.com/media/image/noticias/4040_Foto_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72102"/>
            <a:ext cx="1146748" cy="11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1/1a/Habb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16" y="2708920"/>
            <a:ext cx="2001448" cy="70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board.es.gladiatus.gameforge.com/wcf/images/gladiatus31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77" y="2708920"/>
            <a:ext cx="2787757" cy="60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.huffpost.com/gen/77027/origin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34" y="4888955"/>
            <a:ext cx="1478236" cy="108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www.userlogos.org/files/logos/mrwill/Friendfeed%20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420" y="427851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14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23528" y="260648"/>
            <a:ext cx="8568952" cy="1224136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535054" y="476672"/>
            <a:ext cx="8582802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ARQUITECTURA A ALTO NIVEL DE UN SISTEMA BIG DATA PARA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Proceso"/>
          <p:cNvSpPr/>
          <p:nvPr/>
        </p:nvSpPr>
        <p:spPr>
          <a:xfrm>
            <a:off x="467544" y="1988840"/>
            <a:ext cx="1368152" cy="352839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12 Proceso"/>
          <p:cNvSpPr/>
          <p:nvPr/>
        </p:nvSpPr>
        <p:spPr>
          <a:xfrm>
            <a:off x="2093144" y="2028932"/>
            <a:ext cx="1368152" cy="352839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13 Proceso"/>
          <p:cNvSpPr/>
          <p:nvPr/>
        </p:nvSpPr>
        <p:spPr>
          <a:xfrm>
            <a:off x="3707904" y="2028932"/>
            <a:ext cx="1368152" cy="352839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14 Proceso"/>
          <p:cNvSpPr/>
          <p:nvPr/>
        </p:nvSpPr>
        <p:spPr>
          <a:xfrm>
            <a:off x="5322664" y="2028932"/>
            <a:ext cx="1368152" cy="352839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15 Proceso"/>
          <p:cNvSpPr/>
          <p:nvPr/>
        </p:nvSpPr>
        <p:spPr>
          <a:xfrm>
            <a:off x="6926560" y="2050388"/>
            <a:ext cx="1575886" cy="3528392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2 Flecha a la derecha con bandas"/>
          <p:cNvSpPr/>
          <p:nvPr/>
        </p:nvSpPr>
        <p:spPr>
          <a:xfrm>
            <a:off x="1691680" y="3465004"/>
            <a:ext cx="576064" cy="576064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16 Flecha a la derecha con bandas"/>
          <p:cNvSpPr/>
          <p:nvPr/>
        </p:nvSpPr>
        <p:spPr>
          <a:xfrm>
            <a:off x="3304064" y="3505096"/>
            <a:ext cx="576064" cy="576064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17 Flecha a la derecha con bandas"/>
          <p:cNvSpPr/>
          <p:nvPr/>
        </p:nvSpPr>
        <p:spPr>
          <a:xfrm>
            <a:off x="4932040" y="3505096"/>
            <a:ext cx="576064" cy="576064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18 Flecha a la derecha con bandas"/>
          <p:cNvSpPr/>
          <p:nvPr/>
        </p:nvSpPr>
        <p:spPr>
          <a:xfrm>
            <a:off x="6638528" y="3526552"/>
            <a:ext cx="576064" cy="576064"/>
          </a:xfrm>
          <a:prstGeom prst="strip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19 Rectángulo"/>
          <p:cNvSpPr/>
          <p:nvPr/>
        </p:nvSpPr>
        <p:spPr>
          <a:xfrm>
            <a:off x="323528" y="4212767"/>
            <a:ext cx="16561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1200" b="1" cap="none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REDES SOCIALES</a:t>
            </a:r>
            <a:endParaRPr lang="es-ES" sz="1200" b="1" cap="none" spc="150" dirty="0">
              <a:ln w="11430"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1949127" y="4212767"/>
            <a:ext cx="165618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1200" b="1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CAPTACI</a:t>
            </a:r>
            <a:r>
              <a:rPr lang="es-VE" sz="1200" b="1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ÓN</a:t>
            </a:r>
            <a:endParaRPr lang="es-ES" b="1" cap="none" spc="150" dirty="0">
              <a:ln w="11430"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3610836" y="4224951"/>
            <a:ext cx="165618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1200" b="1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ALMACENADO</a:t>
            </a:r>
            <a:endParaRPr lang="es-ES" sz="1400" b="1" cap="none" spc="150" dirty="0">
              <a:ln w="11430"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5205275" y="4224951"/>
            <a:ext cx="165618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1200" b="1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ANÁLISIS</a:t>
            </a:r>
            <a:endParaRPr lang="es-ES" sz="1200" b="1" cap="none" spc="150" dirty="0">
              <a:ln w="11430"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6907335" y="4231487"/>
            <a:ext cx="165618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1200" b="1" cap="none" spc="150" dirty="0" smtClean="0">
                <a:ln w="11430">
                  <a:solidFill>
                    <a:srgbClr val="00B0F0"/>
                  </a:solidFill>
                </a:ln>
                <a:solidFill>
                  <a:srgbClr val="00B0F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VISUALIZACIÓN</a:t>
            </a:r>
            <a:endParaRPr lang="es-ES" sz="1200" b="1" cap="none" spc="150" dirty="0">
              <a:ln w="11430">
                <a:solidFill>
                  <a:srgbClr val="00B0F0"/>
                </a:solidFill>
              </a:ln>
              <a:solidFill>
                <a:srgbClr val="00B0F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https://29jzgg5w583p5dn61okna118-wpengine.netdna-ssl.com/wp-content/uploads/2016/03/phpYlmMg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15" y="2497097"/>
            <a:ext cx="1135209" cy="8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sb.com.ve/wp-content/uploads/Fotolia_50368866_X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32" y="2337440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noticias.iberestudios.com/files/2015/08/cursos-mooc-gratuitos-online-sobre-estadistica-analisis-dato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554461"/>
            <a:ext cx="1353452" cy="7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lanillero.cl/images/planillero-conexion-we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00" y="2507222"/>
            <a:ext cx="1201440" cy="9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datanami.com/wp-content/uploads/2014/06/text-analytic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68" y="2578451"/>
            <a:ext cx="1121544" cy="7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3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15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251520" y="260648"/>
            <a:ext cx="8568952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67544" y="317197"/>
            <a:ext cx="7467600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44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ANÁLISIS DE REDES </a:t>
            </a:r>
            <a:r>
              <a:rPr lang="es-VE" sz="44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36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Elipse"/>
          <p:cNvSpPr/>
          <p:nvPr/>
        </p:nvSpPr>
        <p:spPr>
          <a:xfrm>
            <a:off x="827584" y="1556792"/>
            <a:ext cx="1368152" cy="1235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Elipse"/>
          <p:cNvSpPr/>
          <p:nvPr/>
        </p:nvSpPr>
        <p:spPr>
          <a:xfrm>
            <a:off x="2339648" y="4277960"/>
            <a:ext cx="1368152" cy="1235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12 Elipse"/>
          <p:cNvSpPr/>
          <p:nvPr/>
        </p:nvSpPr>
        <p:spPr>
          <a:xfrm>
            <a:off x="3707904" y="1628800"/>
            <a:ext cx="1368152" cy="1235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13 Elipse"/>
          <p:cNvSpPr/>
          <p:nvPr/>
        </p:nvSpPr>
        <p:spPr>
          <a:xfrm>
            <a:off x="5451192" y="4277960"/>
            <a:ext cx="1368152" cy="1235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14 Elipse"/>
          <p:cNvSpPr/>
          <p:nvPr/>
        </p:nvSpPr>
        <p:spPr>
          <a:xfrm>
            <a:off x="6804248" y="1628800"/>
            <a:ext cx="1368152" cy="12350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2 Rectángulo"/>
          <p:cNvSpPr/>
          <p:nvPr/>
        </p:nvSpPr>
        <p:spPr>
          <a:xfrm>
            <a:off x="1159640" y="1712647"/>
            <a:ext cx="704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</a:t>
            </a:r>
            <a:endParaRPr lang="es-ES" sz="5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2652468" y="4433815"/>
            <a:ext cx="74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4039960" y="1784655"/>
            <a:ext cx="7040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5764012" y="4433815"/>
            <a:ext cx="742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</a:t>
            </a:r>
            <a:endParaRPr lang="es-ES" sz="5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155540" y="1789192"/>
            <a:ext cx="665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  <a:endParaRPr lang="es-ES" sz="5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21" name="20 Conector recto"/>
          <p:cNvCxnSpPr/>
          <p:nvPr/>
        </p:nvCxnSpPr>
        <p:spPr>
          <a:xfrm>
            <a:off x="1681561" y="2791832"/>
            <a:ext cx="970907" cy="157333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3394980" y="2791832"/>
            <a:ext cx="655562" cy="157333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3707904" y="5089777"/>
            <a:ext cx="174328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4793105" y="2791831"/>
            <a:ext cx="970907" cy="157333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 flipH="1">
            <a:off x="6506523" y="2791832"/>
            <a:ext cx="655562" cy="157333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>
            <a:off x="5091016" y="2260634"/>
            <a:ext cx="174328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42 Conector recto"/>
          <p:cNvCxnSpPr>
            <a:endCxn id="13" idx="2"/>
          </p:cNvCxnSpPr>
          <p:nvPr/>
        </p:nvCxnSpPr>
        <p:spPr>
          <a:xfrm flipV="1">
            <a:off x="2195736" y="2246320"/>
            <a:ext cx="1512168" cy="143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5" name="44 Rectángulo"/>
          <p:cNvSpPr/>
          <p:nvPr/>
        </p:nvSpPr>
        <p:spPr>
          <a:xfrm>
            <a:off x="1454395" y="3245532"/>
            <a:ext cx="704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45 Rectángulo"/>
          <p:cNvSpPr/>
          <p:nvPr/>
        </p:nvSpPr>
        <p:spPr>
          <a:xfrm>
            <a:off x="2339648" y="2200144"/>
            <a:ext cx="704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46 Rectángulo"/>
          <p:cNvSpPr/>
          <p:nvPr/>
        </p:nvSpPr>
        <p:spPr>
          <a:xfrm>
            <a:off x="3046754" y="3139519"/>
            <a:ext cx="3962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47 Rectángulo"/>
          <p:cNvSpPr/>
          <p:nvPr/>
        </p:nvSpPr>
        <p:spPr>
          <a:xfrm>
            <a:off x="4246764" y="4166447"/>
            <a:ext cx="665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48 Rectángulo"/>
          <p:cNvSpPr/>
          <p:nvPr/>
        </p:nvSpPr>
        <p:spPr>
          <a:xfrm>
            <a:off x="5278558" y="2996952"/>
            <a:ext cx="627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49 Rectángulo"/>
          <p:cNvSpPr/>
          <p:nvPr/>
        </p:nvSpPr>
        <p:spPr>
          <a:xfrm>
            <a:off x="5764012" y="2174312"/>
            <a:ext cx="704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50 Rectángulo"/>
          <p:cNvSpPr/>
          <p:nvPr/>
        </p:nvSpPr>
        <p:spPr>
          <a:xfrm>
            <a:off x="6948264" y="3139519"/>
            <a:ext cx="665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ES" sz="5400" b="1" cap="none" spc="150" dirty="0" smtClean="0">
                <a:ln w="11430"/>
                <a:solidFill>
                  <a:srgbClr val="C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  <a:endParaRPr lang="es-ES" sz="5400" b="1" cap="none" spc="150" dirty="0">
              <a:ln w="11430"/>
              <a:solidFill>
                <a:srgbClr val="C0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51 Rectángulo"/>
          <p:cNvSpPr/>
          <p:nvPr/>
        </p:nvSpPr>
        <p:spPr>
          <a:xfrm>
            <a:off x="1511660" y="2707985"/>
            <a:ext cx="65807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accent1">
                    <a:lumMod val="50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GRAFOS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accent1">
                  <a:lumMod val="50000"/>
                </a:schemeClr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56" name="55 Rectángulo"/>
          <p:cNvSpPr/>
          <p:nvPr/>
        </p:nvSpPr>
        <p:spPr>
          <a:xfrm>
            <a:off x="1806414" y="1556792"/>
            <a:ext cx="5450531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TEOR</a:t>
            </a:r>
            <a:r>
              <a:rPr lang="es-VE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ÍA </a:t>
            </a:r>
            <a:endParaRPr lang="fr-FR" sz="96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fr-FR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</a:t>
            </a:r>
          </a:p>
          <a:p>
            <a:pPr algn="ctr"/>
            <a:r>
              <a:rPr lang="fr-FR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GRAFOS</a:t>
            </a:r>
            <a:endParaRPr lang="es-ES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  <p:bldP spid="3" grpId="0"/>
      <p:bldP spid="3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Llamada de flecha hacia abajo"/>
          <p:cNvSpPr/>
          <p:nvPr/>
        </p:nvSpPr>
        <p:spPr>
          <a:xfrm>
            <a:off x="2494124" y="4089456"/>
            <a:ext cx="3946440" cy="892552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26 Llamada de flecha hacia abajo"/>
          <p:cNvSpPr/>
          <p:nvPr/>
        </p:nvSpPr>
        <p:spPr>
          <a:xfrm>
            <a:off x="4537380" y="1229657"/>
            <a:ext cx="3946440" cy="892552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25 Llamada de flecha hacia abajo"/>
          <p:cNvSpPr/>
          <p:nvPr/>
        </p:nvSpPr>
        <p:spPr>
          <a:xfrm>
            <a:off x="438540" y="1229657"/>
            <a:ext cx="3946440" cy="892552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16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251520" y="260648"/>
            <a:ext cx="8568952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467544" y="317197"/>
            <a:ext cx="7467600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44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ANÁLISIS DE REDES </a:t>
            </a:r>
            <a:r>
              <a:rPr lang="es-VE" sz="44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36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952432" y="1308526"/>
            <a:ext cx="318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REDES SOCIALES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717112" y="1309935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VALOR DE LOS DATOS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97178" y="2122353"/>
            <a:ext cx="435648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s-VE" sz="2000" dirty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Adopción de las Redes Sociales por los usuarios nos lleva a…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4128120" y="2122353"/>
            <a:ext cx="46805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/>
            <a:r>
              <a:rPr lang="es-VE" sz="2000" dirty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Los datos que se generan en las Redes Sociales nos lleva a…</a:t>
            </a:r>
          </a:p>
        </p:txBody>
      </p:sp>
      <p:sp>
        <p:nvSpPr>
          <p:cNvPr id="29" name="28 Flecha a la derecha con bandas"/>
          <p:cNvSpPr/>
          <p:nvPr/>
        </p:nvSpPr>
        <p:spPr>
          <a:xfrm rot="5400000">
            <a:off x="2315655" y="2793100"/>
            <a:ext cx="288160" cy="424371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30 Rectángulo"/>
          <p:cNvSpPr/>
          <p:nvPr/>
        </p:nvSpPr>
        <p:spPr>
          <a:xfrm>
            <a:off x="269568" y="3212976"/>
            <a:ext cx="44702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1" indent="0">
              <a:buNone/>
            </a:pPr>
            <a:r>
              <a:rPr lang="es-VE" sz="20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Adaptarnos a este entorno socio económico.</a:t>
            </a:r>
          </a:p>
        </p:txBody>
      </p:sp>
      <p:sp>
        <p:nvSpPr>
          <p:cNvPr id="32" name="31 Rectángulo"/>
          <p:cNvSpPr/>
          <p:nvPr/>
        </p:nvSpPr>
        <p:spPr>
          <a:xfrm>
            <a:off x="4455046" y="3149132"/>
            <a:ext cx="38624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000" lvl="2" indent="0">
              <a:buNone/>
            </a:pPr>
            <a:r>
              <a:rPr lang="es-VE" sz="20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Conseguir valor de los mismos y con los mismos.</a:t>
            </a:r>
          </a:p>
        </p:txBody>
      </p:sp>
      <p:sp>
        <p:nvSpPr>
          <p:cNvPr id="33" name="32 Flecha a la derecha con bandas"/>
          <p:cNvSpPr/>
          <p:nvPr/>
        </p:nvSpPr>
        <p:spPr>
          <a:xfrm rot="5400000">
            <a:off x="6366520" y="2762134"/>
            <a:ext cx="288160" cy="424371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34 CuadroTexto"/>
          <p:cNvSpPr txBox="1"/>
          <p:nvPr/>
        </p:nvSpPr>
        <p:spPr>
          <a:xfrm>
            <a:off x="3628844" y="4161464"/>
            <a:ext cx="159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BIG DATA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254680" y="4982008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VE" sz="2000" dirty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El volumen, variedad y velocidad de los datos de las Redes sociales, nos lleva a…</a:t>
            </a:r>
          </a:p>
        </p:txBody>
      </p:sp>
      <p:sp>
        <p:nvSpPr>
          <p:cNvPr id="37" name="36 Flecha a la derecha con bandas"/>
          <p:cNvSpPr/>
          <p:nvPr/>
        </p:nvSpPr>
        <p:spPr>
          <a:xfrm rot="5400000">
            <a:off x="4374429" y="5477709"/>
            <a:ext cx="288160" cy="424371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37 Rectángulo"/>
          <p:cNvSpPr/>
          <p:nvPr/>
        </p:nvSpPr>
        <p:spPr>
          <a:xfrm>
            <a:off x="2398544" y="5805264"/>
            <a:ext cx="4993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0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Implantar sistemas de Big Data para explotarlos y conseguir valor.</a:t>
            </a:r>
            <a:endParaRPr lang="fr-FR" sz="200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38 Dodecágono"/>
          <p:cNvSpPr/>
          <p:nvPr/>
        </p:nvSpPr>
        <p:spPr>
          <a:xfrm>
            <a:off x="1797042" y="1935616"/>
            <a:ext cx="5594269" cy="4129331"/>
          </a:xfrm>
          <a:prstGeom prst="dodec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39 Rectángulo"/>
          <p:cNvSpPr/>
          <p:nvPr/>
        </p:nvSpPr>
        <p:spPr>
          <a:xfrm>
            <a:off x="2361168" y="2397792"/>
            <a:ext cx="4572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VE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Conclusión</a:t>
            </a:r>
          </a:p>
          <a:p>
            <a:pPr algn="ctr"/>
            <a:endParaRPr lang="es-VE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VE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VE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BIG DATA </a:t>
            </a:r>
            <a:r>
              <a:rPr lang="es-VE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 </a:t>
            </a:r>
            <a:r>
              <a:rPr lang="es-VE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posible solución para </a:t>
            </a:r>
            <a:r>
              <a:rPr lang="es-VE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obtener valor de las Redes Sociales.</a:t>
            </a:r>
          </a:p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7" grpId="0" animBg="1"/>
      <p:bldP spid="26" grpId="0" animBg="1"/>
      <p:bldP spid="13" grpId="0"/>
      <p:bldP spid="15" grpId="0"/>
      <p:bldP spid="20" grpId="0"/>
      <p:bldP spid="22" grpId="0"/>
      <p:bldP spid="29" grpId="0" animBg="1"/>
      <p:bldP spid="31" grpId="0"/>
      <p:bldP spid="32" grpId="0"/>
      <p:bldP spid="33" grpId="0" animBg="1"/>
      <p:bldP spid="35" grpId="0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17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400656" y="260648"/>
            <a:ext cx="7339696" cy="1152128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Rectángulo"/>
          <p:cNvSpPr/>
          <p:nvPr/>
        </p:nvSpPr>
        <p:spPr>
          <a:xfrm>
            <a:off x="550584" y="1484784"/>
            <a:ext cx="8272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Estudiando las </a:t>
            </a:r>
            <a:r>
              <a:rPr lang="es-ES" sz="32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características </a:t>
            </a:r>
            <a:r>
              <a:rPr lang="es-ES" sz="32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generales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696572" y="2348880"/>
            <a:ext cx="80518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Redes</a:t>
            </a:r>
            <a:r>
              <a:rPr lang="fr-FR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de </a:t>
            </a:r>
            <a:r>
              <a:rPr lang="fr-FR" sz="2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mundo</a:t>
            </a:r>
            <a:r>
              <a:rPr lang="fr-FR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fr-FR" sz="2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pequeño</a:t>
            </a:r>
            <a:r>
              <a:rPr lang="fr-FR" sz="2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fr-FR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fr-FR" sz="2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small</a:t>
            </a:r>
            <a:r>
              <a:rPr lang="fr-FR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world networks)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77100" y="4465138"/>
            <a:ext cx="75731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Redes libres de escala (</a:t>
            </a:r>
            <a:r>
              <a:rPr lang="es-ES" sz="2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scale</a:t>
            </a:r>
            <a:r>
              <a:rPr lang="es-ES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free </a:t>
            </a:r>
            <a:r>
              <a:rPr lang="es-ES" sz="2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networks</a:t>
            </a:r>
            <a:r>
              <a:rPr lang="es-ES" sz="2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fr-FR" sz="2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550584" y="475230"/>
            <a:ext cx="8582802" cy="680034"/>
          </a:xfrm>
          <a:prstGeom prst="rect">
            <a:avLst/>
          </a:prstGeom>
        </p:spPr>
        <p:txBody>
          <a:bodyPr vert="horz" lIns="45720" rIns="45720"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PASOS PARA REALIZAR UN ANÁLISIS </a:t>
            </a:r>
          </a:p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9 Cheurón"/>
          <p:cNvSpPr/>
          <p:nvPr/>
        </p:nvSpPr>
        <p:spPr>
          <a:xfrm>
            <a:off x="317060" y="1556791"/>
            <a:ext cx="360040" cy="440759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12 Estrella de 4 puntas"/>
          <p:cNvSpPr/>
          <p:nvPr/>
        </p:nvSpPr>
        <p:spPr>
          <a:xfrm>
            <a:off x="362204" y="2420887"/>
            <a:ext cx="354920" cy="3484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4" name="13 Estrella de 4 puntas"/>
          <p:cNvSpPr/>
          <p:nvPr/>
        </p:nvSpPr>
        <p:spPr>
          <a:xfrm>
            <a:off x="364908" y="4537145"/>
            <a:ext cx="354920" cy="3484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pic>
        <p:nvPicPr>
          <p:cNvPr id="2050" name="Picture 2" descr="https://upload.wikimedia.org/wikipedia/commons/thumb/4/4a/Six_degrees_of_separation.svg/800px-Six_degrees_of_separation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9" b="29959"/>
          <a:stretch/>
        </p:blipFill>
        <p:spPr bwMode="auto">
          <a:xfrm>
            <a:off x="1144071" y="2946932"/>
            <a:ext cx="6308249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nalisisredes.equiponaya.com.ar/htm/redes%20libres/Redes%20libres%20de%20escala%20en%20ciencias%20sociales%20La%20Plata_html_47d732f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42" y="5020489"/>
            <a:ext cx="3871237" cy="139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18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APACHE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711518" y="2204864"/>
            <a:ext cx="35964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Centralidad de </a:t>
            </a:r>
            <a:r>
              <a:rPr lang="es-ES" sz="2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grado nodal </a:t>
            </a:r>
            <a:r>
              <a:rPr lang="es-E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es-ES" sz="2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degree</a:t>
            </a:r>
            <a:r>
              <a:rPr lang="es-E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ES" sz="2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centrality</a:t>
            </a:r>
            <a:r>
              <a:rPr lang="es-ES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  <a:endParaRPr lang="fr-FR" sz="2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273739" y="2276872"/>
            <a:ext cx="244971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Centralidad</a:t>
            </a:r>
            <a:r>
              <a:rPr lang="fr-FR" sz="2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endParaRPr lang="fr-FR" sz="2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Bonacich</a:t>
            </a:r>
            <a:endParaRPr lang="fr-FR" sz="2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10 Recortar rectángulo de esquina diagonal"/>
          <p:cNvSpPr/>
          <p:nvPr/>
        </p:nvSpPr>
        <p:spPr>
          <a:xfrm>
            <a:off x="400656" y="260648"/>
            <a:ext cx="7339696" cy="1152128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550584" y="475230"/>
            <a:ext cx="8582802" cy="680034"/>
          </a:xfrm>
          <a:prstGeom prst="rect">
            <a:avLst/>
          </a:prstGeom>
        </p:spPr>
        <p:txBody>
          <a:bodyPr vert="horz" lIns="45720" rIns="45720"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PASOS PARA REALIZAR UN ANÁLISIS </a:t>
            </a:r>
          </a:p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86656" y="1484782"/>
            <a:ext cx="82727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Estudiando </a:t>
            </a:r>
            <a:r>
              <a:rPr lang="es-ES" sz="32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 posición</a:t>
            </a:r>
            <a:r>
              <a:rPr lang="es-VE" sz="32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los actores</a:t>
            </a:r>
            <a:endParaRPr lang="es-ES" sz="32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4" name="13 Cheurón"/>
          <p:cNvSpPr/>
          <p:nvPr/>
        </p:nvSpPr>
        <p:spPr>
          <a:xfrm>
            <a:off x="317060" y="1556791"/>
            <a:ext cx="360040" cy="440759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0" y="3490697"/>
            <a:ext cx="301273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5" y="3497526"/>
            <a:ext cx="4104855" cy="251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19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APACHE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10 Recortar rectángulo de esquina diagonal"/>
          <p:cNvSpPr/>
          <p:nvPr/>
        </p:nvSpPr>
        <p:spPr>
          <a:xfrm>
            <a:off x="400656" y="260648"/>
            <a:ext cx="7339696" cy="1152128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550584" y="475230"/>
            <a:ext cx="8582802" cy="680034"/>
          </a:xfrm>
          <a:prstGeom prst="rect">
            <a:avLst/>
          </a:prstGeom>
        </p:spPr>
        <p:txBody>
          <a:bodyPr vert="horz" lIns="45720" rIns="45720"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PASOS PARA REALIZAR UN ANÁLISIS </a:t>
            </a:r>
          </a:p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076" name="Picture 4" descr="Medida de centralidad Betweenness o de intermediació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789040"/>
            <a:ext cx="2515914" cy="21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dida de centralidad Eigenvector o de vector prop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37" y="3789040"/>
            <a:ext cx="2495588" cy="211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2" y="3790596"/>
            <a:ext cx="3338931" cy="211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9 Rectángulo"/>
          <p:cNvSpPr/>
          <p:nvPr/>
        </p:nvSpPr>
        <p:spPr>
          <a:xfrm>
            <a:off x="3030011" y="1561049"/>
            <a:ext cx="33123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Centralidad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vector</a:t>
            </a:r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propio</a:t>
            </a:r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 </a:t>
            </a:r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relevancia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eigenvector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centrality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379781" y="1576731"/>
            <a:ext cx="26293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Centralidad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cercanía</a:t>
            </a:r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closeness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centrality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</p:txBody>
      </p:sp>
      <p:sp>
        <p:nvSpPr>
          <p:cNvPr id="22" name="21 Rectángulo"/>
          <p:cNvSpPr/>
          <p:nvPr/>
        </p:nvSpPr>
        <p:spPr>
          <a:xfrm>
            <a:off x="6017625" y="1593866"/>
            <a:ext cx="30810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Centralidad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endParaRPr lang="fr-F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fr-FR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intermediación</a:t>
            </a:r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betweenness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centrality</a:t>
            </a:r>
            <a:r>
              <a:rPr lang="fr-F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9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Pentágono"/>
          <p:cNvSpPr/>
          <p:nvPr/>
        </p:nvSpPr>
        <p:spPr>
          <a:xfrm>
            <a:off x="539552" y="1473040"/>
            <a:ext cx="7380691" cy="913384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AGENDA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61161" y="1626585"/>
            <a:ext cx="360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INTRODUCCI</a:t>
            </a:r>
            <a:r>
              <a:rPr lang="es-VE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Ó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</a:t>
            </a:r>
            <a:endParaRPr lang="fr-F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10 Pentágono"/>
          <p:cNvSpPr/>
          <p:nvPr/>
        </p:nvSpPr>
        <p:spPr>
          <a:xfrm>
            <a:off x="538847" y="2613309"/>
            <a:ext cx="7380691" cy="913384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2" name="11 Pentágono"/>
          <p:cNvSpPr/>
          <p:nvPr/>
        </p:nvSpPr>
        <p:spPr>
          <a:xfrm>
            <a:off x="538846" y="3760033"/>
            <a:ext cx="7380691" cy="913384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3" name="12 Pentágono"/>
          <p:cNvSpPr/>
          <p:nvPr/>
        </p:nvSpPr>
        <p:spPr>
          <a:xfrm>
            <a:off x="538848" y="4906230"/>
            <a:ext cx="7380691" cy="913384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15 CuadroTexto"/>
          <p:cNvSpPr txBox="1"/>
          <p:nvPr/>
        </p:nvSpPr>
        <p:spPr>
          <a:xfrm>
            <a:off x="585992" y="3924337"/>
            <a:ext cx="7154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PLANTEAMIENTO DEL PROBLEMA</a:t>
            </a:r>
            <a:endParaRPr lang="fr-F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95056" y="5070534"/>
            <a:ext cx="5043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OBJETIVOS</a:t>
            </a:r>
            <a:endParaRPr lang="fr-F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17152" y="2766854"/>
            <a:ext cx="5043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MARCO TEÓRICO</a:t>
            </a:r>
            <a:endParaRPr lang="fr-FR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6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20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APACHE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971600" y="2132856"/>
            <a:ext cx="4023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Técnicas</a:t>
            </a:r>
            <a:r>
              <a:rPr lang="fr-F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fr-F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</a:t>
            </a:r>
            <a:r>
              <a:rPr lang="fr-FR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detección</a:t>
            </a:r>
            <a:endParaRPr lang="fr-F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Recortar rectángulo de esquina diagonal"/>
          <p:cNvSpPr/>
          <p:nvPr/>
        </p:nvSpPr>
        <p:spPr>
          <a:xfrm>
            <a:off x="400656" y="260648"/>
            <a:ext cx="7339696" cy="1152128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550584" y="475230"/>
            <a:ext cx="8582802" cy="680034"/>
          </a:xfrm>
          <a:prstGeom prst="rect">
            <a:avLst/>
          </a:prstGeom>
        </p:spPr>
        <p:txBody>
          <a:bodyPr vert="horz" lIns="45720" rIns="45720"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PASOS PARA REALIZAR UN ANÁLISIS </a:t>
            </a:r>
          </a:p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77100" y="1465884"/>
            <a:ext cx="5625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VE" sz="32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Detección de comunidades</a:t>
            </a:r>
            <a:endParaRPr lang="es-ES" sz="32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12 Cheurón"/>
          <p:cNvSpPr/>
          <p:nvPr/>
        </p:nvSpPr>
        <p:spPr>
          <a:xfrm>
            <a:off x="317060" y="1556791"/>
            <a:ext cx="360040" cy="440759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2" name="Picture 2" descr="http://1.bp.blogspot.com/-UFOOnOJ75PI/U2Eoqq8Lr8I/AAAAAAAAGco/2eNxNCjgsmE/s1600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5436"/>
            <a:ext cx="6367348" cy="36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Estrella de 4 puntas"/>
          <p:cNvSpPr/>
          <p:nvPr/>
        </p:nvSpPr>
        <p:spPr>
          <a:xfrm>
            <a:off x="622604" y="2220252"/>
            <a:ext cx="354920" cy="348427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7"/>
          <a:stretch/>
        </p:blipFill>
        <p:spPr bwMode="auto">
          <a:xfrm>
            <a:off x="1115616" y="1556792"/>
            <a:ext cx="6915028" cy="45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21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APACHE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9 Recortar rectángulo de esquina diagonal"/>
          <p:cNvSpPr/>
          <p:nvPr/>
        </p:nvSpPr>
        <p:spPr>
          <a:xfrm>
            <a:off x="400656" y="260648"/>
            <a:ext cx="7339696" cy="1152128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550584" y="475230"/>
            <a:ext cx="8582802" cy="680034"/>
          </a:xfrm>
          <a:prstGeom prst="rect">
            <a:avLst/>
          </a:prstGeom>
        </p:spPr>
        <p:txBody>
          <a:bodyPr vert="horz" lIns="45720" rIns="45720" anchor="ctr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PASOS PARA REALIZAR UN ANÁLISIS </a:t>
            </a:r>
          </a:p>
          <a:p>
            <a:r>
              <a:rPr lang="es-VE" sz="36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REDES SOCIALES</a:t>
            </a:r>
            <a:endParaRPr lang="es-VE" sz="28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775500" y="1524090"/>
            <a:ext cx="5625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VE" sz="32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Visualización</a:t>
            </a:r>
            <a:endParaRPr lang="es-ES" sz="32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14 Cheurón"/>
          <p:cNvSpPr/>
          <p:nvPr/>
        </p:nvSpPr>
        <p:spPr>
          <a:xfrm>
            <a:off x="4415460" y="1614997"/>
            <a:ext cx="360040" cy="440759"/>
          </a:xfrm>
          <a:prstGeom prst="chevr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AutoShape 2" descr="data:image/png;base64,iVBORw0KGgoAAAANSUhEUgAAAWgAAACMCAMAAABmmcPHAAAAjVBMVEX///8AAADx8fGZmZmAgICUlJTV1dX8/PzMzMy+vr52dnZxcXHe3t7Jycn4+Pjj4+O4uLgxMTHu7u7CwsKFhYVSUlJoaGgoKCizs7OlpaXR0dEhISHn5+dtbW3g4OBhYWEaGhoTExM4ODhKSkpBQUGNjY2rq6tZWVmgoKBISEgNDQ0eHh58fHw0NDQ8PDzlNy9pAAAT8klEQVR4nO1d6ULyOhClIEUEKruAyKKAfLi8/+NdkmaSmSRNp4Js3vNLS5fkdDKZLWmp9Lto1qufb0+7aI+P1cu63fzl5/1JTNZvkYuX3rnbdVOo9V40tU/v6/GoXt+M+4OF+H85rp27ebeC+E6z/FDv4l9m26/9wV39XC27KdRXwHLj3vPzRPzcOHmrbg4bLcyVJOOU0f7H1UkbdXsYa5o3gbMel1H0drI23SDaC6C5Gp7vuvtT+idq1O2hqXXzvJt3brw/a3KKRt0gjKXBsSn6UfT66026BiRxb7xdV8a9OFc6JSZLoHmQNQcS1PZntg5q4Q2gO2oQZ66aT92nsTWYD1lH0fthzbxy1EYDTHJnO8u/5vFJn++znL1o7k9myf5tIlkTWe6zgkAj81p4ekZiF0V/N+xRwSw/jXgxCTMLDsIXJPG4/75ard4eKvVZaa+eqsdo8xUi/sA0M+MRtX/6kmHovOn4X0Swnz3nx2j19aGPaRgxL5pqayP6DJxWVyw/zfvr9bo/VEp90D5Gw68LCRa4NfeqmHXNWET+lw+jR3OoFivLhmul3Aq6z4ayL3YepMXheSSE/tPxA2EKXbINlVvAdGcou2Nf1TMXZUYu4q8o+vCF+kX8KZH29x+aExM0DfKD8nVz0UPWOQ/7H8feX8SUUCrNVqGrbw6vhjJ++hTpjSwf716wmGHzzVVQuv+HZPpBM7bgexz3huesKP6ew2VmjG4Fdoow3v9GJM+o2ucy+yJkbzz7Xenynsp5pgtTMxbH/j0virT3WlEzE+GUfdHU8JxxVRy23USsQ9kbScS3268Z1R/o5xqyBv3mmbDeQrEMkVuEkbDdezL89l4rEs1YAalC3s3We4IITsWhOwyjqAN/lwu95GuFFuiQC23BzJ4ZAQ5RPhOOr0bYxxn8BQ8RNPSSf4mJi0bP3hPmuSLaIxJf+QNZAG0N8xNLTTQRPvpOGOQbbHNiadT/gN0BWoAvUTXkRnqrNwb5+j4hmuNPpFuCounFMEdBv2VqboMqtQpn+38LJGeuEdMQZV60keLwSaE0SPJuYg2h5u0TDV5h0BTDSBDPPjtZzINRXjzf9rpFeIrvlF4ltill/GIWU/fsHQUNzt2E3Uxq7yq3Pxmq/JXf6/BgElYcaRI9L9LasIfQXq0PuC24UrwUnAq/ghZHWrObZ5GLl0XysqLmkemw1Jq9zabXvAY9E49GSJqkSo0W3IuRq/Ll/qoip3kpmmdbIwv9xXHBaxvt+j9VGYU9x0HyitDxZzFcKJ2szdx5IZsDBfo80+ejFOfcupgHZzQsouiD8XAT/ZJYnSjZmJCnMkeeLveCtQ3zIlfDa4rssS9Rlup5l2eoCfOQKmShcPIFpbeLbAz4Yd0D8BOi5+YC5ZelSX9meUUNPdDV6t/irqJVQR9P+CZUcciO5D5bV53sVt+mFacIY9cquBqRRTTK8oFjlrafaUWb9SnRi/OjeInvwgFahG5RXkZ2WGXIEWgQkfWsJopCtHfKrkA5CIg4FtHvmOi0iakyYAaDF+ZqR6BFBd5zLZfoldNWoUpyw/6q5e96sMS0G78NwzSLaKLlUo+hV4BoVMbhaGj5wrqppRZQHYIwWlww4zxflV/j4pEaGJqhVUnHg9YeHKKxigUpmhZQHUhV2cy09V2i0GQorHY6EZbFy89zl9q+t1uGtpxkRtQWT3GJVh2Wf7OKZrrmWru+4N7c5DVg3gnDjrrniah2zFvdCZRaXgpEt06ykK4Y0cjo0EUrL+yrUfG0ZaXITIASy3V2TkzMYB2iV5JOxIiEq3JIRxtDXJwdEDsAxYj2WB2pXLBWDJv1E5YxNsU0iFnKW8whC6kpz92lZ3Q4gEiuwyestHEtoOOjGNE4Zg/ESCuW4Zelfl8K6mNLlWJmuA9/hVdT6K0vwrOcB/ODSZADclS/dp8YrT8UBYk285mRgiES7xCQV0hkqysYRD583TuYqy6pPfqCsqCncCeQtPW253dQlGjVuB3yqORExgiVGJuDZL4lz0TNilSWZZVMpNqhpb2y6YzwrDYqs4k+gYVXmOi9V0Wid3uICelf/nWu1hFweU4tNuwbt9J3RI0RoWA/OKKofe8rI9qFDH3mBh1RjQFKQsmJyjYb5MF/qZ9dvu+n/uSQ8rRxJDwLeoW5Q7T2Di9RdfggzKTcMn8Tid4Zo6Lp41mvh/n61nXX33aZR7Pzwkw2aL/fDfarrMWCd6ODcBSi6/5uUJiVnmbik+rdaxq2URHk3qU7IHJsVJanhalrfooUwFGIlqMzT6TNXKjVrxTyrOvu+6vl/ufl62f7oLxTkOhSXKkyl50eiOMQLQ3anJFskoVgCkpPMRQ8q5W75RwWkuZoPB6P4uw4VJjoHMxG65f3eaM6cjoXb/ov/Q1W7kmr8vI+fNjWvaEaQnQSbyrrxku/0uaXHZnbhD20RMdJwLiTfhk3gyZRizfVxj9Efc84UMOsCe3nRHfXyJf96BNOIHyyBAG9R77c69Z9lCZ6W4rx3g/Pa+e9dBufBg+WRfQvyrFpdaxMuTplaQwUWDVf3qjtBvWRe8TDHg2/8P+U6OQhsjBHXpnpzpcgamotn47u7CGmiX55t06NHqxzZ7RbFg3iWMhKMqE7KcRpeQe/ePxRC4zWcQ4RO+84/CHRbfvu5NmI6GiX4Ny+hhXQrHpOyTiXEm27vtImDWRVDdHidUj1/MrueddknuDtJ6+RC9+b/hnReseFzl2l2tAmkI4BlJ+renYfQoZusK6stdXu82Mxvt4bb9ryJDNVd4DD0U6MQXi6Gcur5NX6yqQ0lUqAvUegSfA1NFcJVRsAzxD5EdFQtzZUN5wAq7CaQ6ipHnn0bpOqrrKmlHSQEv3WS5mKQY9YthcaIm4wR/z4lNkZTfSzStGy3V6zCxAaYUZwKNwx9ROiYbZCUwgE03GsAc1/0dDI2AwGAA5CEqJROB42+rMmOLM40BM1k284y17RRL9J4Vhw1TPaBQjd2uylYuHbucEPiIbOkzYC00gjoFYQidQKHLmzmGjiIMHDLLWnX6IvPBlbb8v7cAl2qN2/VnQSZcIJZRcnGhIF1nQG2sOwZ4i2TFuQR5ScR0Rbbq5KW1mLebTy8MaBu2KGGnoVNSnXYa/LRzFsrBS0lFebSXf0jW/tRMaLE63MSG+oK8JJS0O0PY5Bxxv9aIi2mYOxTpVHPet0/Gyv+u3oJw3ZYxiNTTyMYZZ/UuSTnZzswVKYaMjXOfEVEGmtuXXznCwPWGhGpA3RTo4EMrHED8gjunQvZoKPjSPVUyB6yXdS0GRD3t3SZo4wbXWkMNHAp/MDDC9NqybalSww3LSe0US7RfagJUh5Wi7R0J5h23R4Wr8zwTj+4inkQhGRgTag2QAtI7CjJ0WJnvoeKaHnC9Bimmg3uAgyoqdOTbQbRI99T2QQXUrgpqtGv9+fG53hF5Ssu2ALjlhtSofiMrBa9hOKEg1WgNtBbXKBAAeIBgNRW0GB6J1OiWAZ5BC9R5vs5vgToruoTo+aEjB5kPGKnQdqKBUlGjSm609pouEnBtG6uxyice0mk+i9OVdfr4CrxepuNINyFU5n6eJaS93AVEh5Q6YH7UpRopf5RMNY4hANCpRDNJYnNtES3alAmTybcx2t1LG0rtLHVpkk2p+J2mUFidanB4iGPnCIhuHFIRpXaBUjmqDFJxrVUQtQv3qZHrRLyNH55HhBovWGLSGilSHGIRrUAYdoLCEHEK2oYPjeZEtIR3bVUdscRXWBhNGCROt6KreDTftOxyYamx2HEJ2mZ/MXM9iRcW+01tl+wnyGgb7LTKJ7Hx0Loqz0MWLgwolOwx15C7jK0r/GNiHNnCgN5OR00WZYpDQhk2ik1RXEJHcLRKunh9OtabwIr6CyYg7KP3OcMRRMIUMgk2g3h3Juoo+lo5UFHAxEpwqgic1iK3+rFLiTTEE+S9t/3CK6tbT5Ex09J9HYO+cRPWttKpXKuGdXpsiYxCJwoTTdnqak4t2aPZUr5JavGt54RO+bSdyqtL5DEz2ot7MwUnb9sYnuoIMMous48TDYkO59+x8FT5Qeznst5FGXnr1HS5honuoQQPOu+jVgdTg4K9Fo8lcYIpFMlUdGCVYagxPuEQ7sWypaJRA8le+GaLIMMUi0URRt+wgjpXlGoqdpbno53NbjZlzfzuWkhgoiJIULn0U7k9K+kBYDDntawThFhMd2MUTzzDsJ58frIDo1sQZYotLaZuPFyxt8ODnUJJ3jGqn2wyraysaoadINNiJ1U8Bh0T9COOUqiE4baQf2J6Lq7p/uZctzUi0V4QW0ClvRlnmhVJNruiCiM47fDtEyuZJVHKvTalM5nb0bAuF7nLoJxMSyzO472n4Dk/0tElS6SqLXuMEE0smY0ROj3d2odd8bQ5NQtRqpgbBupaL+blWD8QxpIvyKiMZ9DRAtXbOM8rs+7egUW4ACC/I1Tvw5F7tQ48lLP26Z1e3bI1ro2cxVJSuLs2nFROq/+nTdBNoq3QndZVt3ZkUBPX57RD9Hgcxr031GeTLabDaje6f/RNwtO06Fiz2rkrWlYr2amyNaUBBYXjHP6qoDWtNkrQuvZ71mQ5llD94c0XSfYQdSH7DWq6HqJPfdKevOrXmf+lorcHNEV6JwzcYyyjkBQHi2iVbV525Nma5VsxfF3BzRVV8pJ8LcT5ADWnVsP0fF29x8mK4CsZ3OyyfaTP7oYJDoYPJEOn+MKtI3SrR1z2dKi4aWCoefyyfapPzRwSDRwcii1K7+jeYxaEGHbV+oNMrCydI4dRQaN0f0lkN0vpKmnwW29/9Sr8HZnEeXuXuWLeqs2FGIvu+sVk8FMizw0/GIrufsuZM+KW95O9p3yX24VuCOjtLLLzwJSV1MHSJ6AQfyiB6jNnGIhtnkeETPvNu6GqTJjLwvLrhrJsir2fobq227zJ2/84jWCWid480g+q4g0TBSjkd0KQoqhlpWkwiosyJBTGZl3dm1IcCldzbWdnmIaG3hB0rCJEQEFzQXg2gdKzgi0fOgYlCDPmdLIPqxawmy5Yqy7qw9JcAiXHorGXRYL0S0GWmQRvQTTfbZYhCtaToi0aPgyn1ltYUnQ1dDR9Qw9hxCiiOj2mznvYrcEOl2GAB+W1VyG+N//EQP7V+OSHQS8ljUzXK29DIaGpXfIb8dxjV5XVrdZHlDQJ1nvE3dZ8Chne9WUhK0IRRYWqEivcacZRGN+hUK/M8DW4x8ZLUIw8Qr5tgRN0NeaQGyDER/hTXz3vB6PCEvyNljjQbC6FsxKVWXniHyFwuZyeSYRN9nh+/A/AqH70yVxQRXxhltqZQxNiPLsDom8A5BpN0JYuF5BUBSVg7JWPa5y99QbuqYRAuL1a+Dod45vIWw8fm/SmT9j9YJFec2s6U6J7hVuFqg7+woAr2nrQapcFRNKv9m3jREW5ukTdw7sGIdXKLbGdMhRNZ24fpGsxhZMou+bwEaSVFgqvF0oWLYEQKdZIVaoDO2ca9e3sKSmrXd8awlyjCnV5yLI98ulUai0XStjVJ3i/5Slkjr4qUwGyYlm+pgvIGBunJFiUnAfn7P8+yhLwP8qjPHGXiHHazppivUthTYuxqaO4PuIa9Vd8bdqMdM/Mg/MDut+NRt3WN+JkPPbTxANQbKTE7QAqB0nw71T6oRzX4NjI36dfBVq5guvCX/bGPdeaYM4w5+U9SNVecmILvEPkQhHDtpgePCehZBi0tWPj0wcMTW7DyRE4s2rBpJ+ERtaPQSMB9qpdq0rpv+wloiqrl7rjSTpNzTl3uzPrr4b7Gut1rtPuzC8k06bccLGuPR1vfxgGRCylbnE7MlVzKz3paQ3yTGHY8Wm67D9V4sP9DB2kjXHL3zfUJEXIvsf6LexbKCtmgZcHdhdLY9Uj3LONu3wY2dwMzczAIVXZXsz4NI6F/dfUdia6sfCXfqq2CB1FPV7jOPDlRiQANDo477WIO3IjsPbtzrA6+/4pz8bE+amui7hXUqIcZDtG62u/A19tXCe2yMN6KEpq3eqNfK3/MYtcVdnJIpOI2Ce4rWaN43ZzSUaeBl4cq+btik1EZ1mW/WloVHkGjPhtriruztODTMQPU66XHlzXn2sP2THRhbd6CM5uP8L022G0pHfa19n8ClsY5ma7PdbtuelxfbmGhLoun8lOxVunOBT1SbP2DalMx0stirxWNwYeZ3ldEhXwGfzmYz9uc8y4+zWdaIDASVToFWYaaNbsje/KqU+fGJ8+HMREuHq8hWmIbn5yCH4HUc2Lzj4dxES0b4y+PMjoydsEW8DWjxs+DsREs9/cTbSLZmprm876lkfU7lbDg/0aWyiAhxdkqOjevh+yYIgbKomZ/0OwEugOi0EU95OW/kD3747CcCMEcPMTiOi4sgOl0BPAjSVzdbWt3lG8Vgxx+thQfjMogu1WT471+mpVc3Xso3x8VTDn3upwtPhwsheu8ZpH7pp0eDxCj7uuBpXaVm2Jv0/j4uhuj9cFc+36Daa4JymLa2ePHEN3dyU/EX9qfefx8XRHSp1K2aNVaLPSKKO35cSAUpcifY08GpZDwz4r43uBt99e8LxIXAAWdHKX4fuicHffLjqOjW12RHx9Ww0isYsoCI9e808CdAefqTfE2Vj+RRhPyaP5NJFba/GAe8Sz5XWjwyfLFQIZHcb3KdBm7Z6yk+83kSqJTfKT5Nz4BLdO6Xb68Fqj+n+BAvAy7R3kKXKwRkLPnbT/8qXKIvZvI4EKp8q5N/5klQc7YOuyD7/iBUb2uAXi6Gl+Ya3Cp2N2evXiYg6n9hLtjtofk+l7gQo+N/3Cz+A/cd98MMpXpE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data:image/png;base64,iVBORw0KGgoAAAANSUhEUgAAAWgAAACMCAMAAABmmcPHAAAAjVBMVEX///8AAADx8fGZmZmAgICUlJTV1dX8/PzMzMy+vr52dnZxcXHe3t7Jycn4+Pjj4+O4uLgxMTHu7u7CwsKFhYVSUlJoaGgoKCizs7OlpaXR0dEhISHn5+dtbW3g4OBhYWEaGhoTExM4ODhKSkpBQUGNjY2rq6tZWVmgoKBISEgNDQ0eHh58fHw0NDQ8PDzlNy9pAAAT8klEQVR4nO1d6ULyOhClIEUEKruAyKKAfLi8/+NdkmaSmSRNp4Js3vNLS5fkdDKZLWmp9Lto1qufb0+7aI+P1cu63fzl5/1JTNZvkYuX3rnbdVOo9V40tU/v6/GoXt+M+4OF+H85rp27ebeC+E6z/FDv4l9m26/9wV39XC27KdRXwHLj3vPzRPzcOHmrbg4bLcyVJOOU0f7H1UkbdXsYa5o3gbMel1H0drI23SDaC6C5Gp7vuvtT+idq1O2hqXXzvJt3brw/a3KKRt0gjKXBsSn6UfT66026BiRxb7xdV8a9OFc6JSZLoHmQNQcS1PZntg5q4Q2gO2oQZ66aT92nsTWYD1lH0fthzbxy1EYDTHJnO8u/5vFJn++znL1o7k9myf5tIlkTWe6zgkAj81p4ekZiF0V/N+xRwSw/jXgxCTMLDsIXJPG4/75ard4eKvVZaa+eqsdo8xUi/sA0M+MRtX/6kmHovOn4X0Swnz3nx2j19aGPaRgxL5pqayP6DJxWVyw/zfvr9bo/VEp90D5Gw68LCRa4NfeqmHXNWET+lw+jR3OoFivLhmul3Aq6z4ayL3YepMXheSSE/tPxA2EKXbINlVvAdGcou2Nf1TMXZUYu4q8o+vCF+kX8KZH29x+aExM0DfKD8nVz0UPWOQ/7H8feX8SUUCrNVqGrbw6vhjJ++hTpjSwf716wmGHzzVVQuv+HZPpBM7bgexz3huesKP6ew2VmjG4Fdoow3v9GJM+o2ucy+yJkbzz7Xenynsp5pgtTMxbH/j0virT3WlEzE+GUfdHU8JxxVRy23USsQ9kbScS3268Z1R/o5xqyBv3mmbDeQrEMkVuEkbDdezL89l4rEs1YAalC3s3We4IITsWhOwyjqAN/lwu95GuFFuiQC23BzJ4ZAQ5RPhOOr0bYxxn8BQ8RNPSSf4mJi0bP3hPmuSLaIxJf+QNZAG0N8xNLTTQRPvpOGOQbbHNiadT/gN0BWoAvUTXkRnqrNwb5+j4hmuNPpFuCounFMEdBv2VqboMqtQpn+38LJGeuEdMQZV60keLwSaE0SPJuYg2h5u0TDV5h0BTDSBDPPjtZzINRXjzf9rpFeIrvlF4ltill/GIWU/fsHQUNzt2E3Uxq7yq3Pxmq/JXf6/BgElYcaRI9L9LasIfQXq0PuC24UrwUnAq/ghZHWrObZ5GLl0XysqLmkemw1Jq9zabXvAY9E49GSJqkSo0W3IuRq/Ll/qoip3kpmmdbIwv9xXHBaxvt+j9VGYU9x0HyitDxZzFcKJ2szdx5IZsDBfo80+ejFOfcupgHZzQsouiD8XAT/ZJYnSjZmJCnMkeeLveCtQ3zIlfDa4rssS9Rlup5l2eoCfOQKmShcPIFpbeLbAz4Yd0D8BOi5+YC5ZelSX9meUUNPdDV6t/irqJVQR9P+CZUcciO5D5bV53sVt+mFacIY9cquBqRRTTK8oFjlrafaUWb9SnRi/OjeInvwgFahG5RXkZ2WGXIEWgQkfWsJopCtHfKrkA5CIg4FtHvmOi0iakyYAaDF+ZqR6BFBd5zLZfoldNWoUpyw/6q5e96sMS0G78NwzSLaKLlUo+hV4BoVMbhaGj5wrqppRZQHYIwWlww4zxflV/j4pEaGJqhVUnHg9YeHKKxigUpmhZQHUhV2cy09V2i0GQorHY6EZbFy89zl9q+t1uGtpxkRtQWT3GJVh2Wf7OKZrrmWru+4N7c5DVg3gnDjrrniah2zFvdCZRaXgpEt06ykK4Y0cjo0EUrL+yrUfG0ZaXITIASy3V2TkzMYB2iV5JOxIiEq3JIRxtDXJwdEDsAxYj2WB2pXLBWDJv1E5YxNsU0iFnKW8whC6kpz92lZ3Q4gEiuwyestHEtoOOjGNE4Zg/ESCuW4Zelfl8K6mNLlWJmuA9/hVdT6K0vwrOcB/ODSZADclS/dp8YrT8UBYk285mRgiES7xCQV0hkqysYRD583TuYqy6pPfqCsqCncCeQtPW253dQlGjVuB3yqORExgiVGJuDZL4lz0TNilSWZZVMpNqhpb2y6YzwrDYqs4k+gYVXmOi9V0Wid3uICelf/nWu1hFweU4tNuwbt9J3RI0RoWA/OKKofe8rI9qFDH3mBh1RjQFKQsmJyjYb5MF/qZ9dvu+n/uSQ8rRxJDwLeoW5Q7T2Di9RdfggzKTcMn8Tid4Zo6Lp41mvh/n61nXX33aZR7Pzwkw2aL/fDfarrMWCd6ODcBSi6/5uUJiVnmbik+rdaxq2URHk3qU7IHJsVJanhalrfooUwFGIlqMzT6TNXKjVrxTyrOvu+6vl/ufl62f7oLxTkOhSXKkyl50eiOMQLQ3anJFskoVgCkpPMRQ8q5W75RwWkuZoPB6P4uw4VJjoHMxG65f3eaM6cjoXb/ov/Q1W7kmr8vI+fNjWvaEaQnQSbyrrxku/0uaXHZnbhD20RMdJwLiTfhk3gyZRizfVxj9Efc84UMOsCe3nRHfXyJf96BNOIHyyBAG9R77c69Z9lCZ6W4rx3g/Pa+e9dBufBg+WRfQvyrFpdaxMuTplaQwUWDVf3qjtBvWRe8TDHg2/8P+U6OQhsjBHXpnpzpcgamotn47u7CGmiX55t06NHqxzZ7RbFg3iWMhKMqE7KcRpeQe/ePxRC4zWcQ4RO+84/CHRbfvu5NmI6GiX4Ny+hhXQrHpOyTiXEm27vtImDWRVDdHidUj1/MrueddknuDtJ6+RC9+b/hnReseFzl2l2tAmkI4BlJ+renYfQoZusK6stdXu82Mxvt4bb9ryJDNVd4DD0U6MQXi6Gcur5NX6yqQ0lUqAvUegSfA1NFcJVRsAzxD5EdFQtzZUN5wAq7CaQ6ipHnn0bpOqrrKmlHSQEv3WS5mKQY9YthcaIm4wR/z4lNkZTfSzStGy3V6zCxAaYUZwKNwx9ROiYbZCUwgE03GsAc1/0dDI2AwGAA5CEqJROB42+rMmOLM40BM1k284y17RRL9J4Vhw1TPaBQjd2uylYuHbucEPiIbOkzYC00gjoFYQidQKHLmzmGjiIMHDLLWnX6IvPBlbb8v7cAl2qN2/VnQSZcIJZRcnGhIF1nQG2sOwZ4i2TFuQR5ScR0Rbbq5KW1mLebTy8MaBu2KGGnoVNSnXYa/LRzFsrBS0lFebSXf0jW/tRMaLE63MSG+oK8JJS0O0PY5Bxxv9aIi2mYOxTpVHPet0/Gyv+u3oJw3ZYxiNTTyMYZZ/UuSTnZzswVKYaMjXOfEVEGmtuXXznCwPWGhGpA3RTo4EMrHED8gjunQvZoKPjSPVUyB6yXdS0GRD3t3SZo4wbXWkMNHAp/MDDC9NqybalSww3LSe0US7RfagJUh5Wi7R0J5h23R4Wr8zwTj+4inkQhGRgTag2QAtI7CjJ0WJnvoeKaHnC9Bimmg3uAgyoqdOTbQbRI99T2QQXUrgpqtGv9+fG53hF5Ssu2ALjlhtSofiMrBa9hOKEg1WgNtBbXKBAAeIBgNRW0GB6J1OiWAZ5BC9R5vs5vgToruoTo+aEjB5kPGKnQdqKBUlGjSm609pouEnBtG6uxyice0mk+i9OVdfr4CrxepuNINyFU5n6eJaS93AVEh5Q6YH7UpRopf5RMNY4hANCpRDNJYnNtES3alAmTybcx2t1LG0rtLHVpkk2p+J2mUFidanB4iGPnCIhuHFIRpXaBUjmqDFJxrVUQtQv3qZHrRLyNH55HhBovWGLSGilSHGIRrUAYdoLCEHEK2oYPjeZEtIR3bVUdscRXWBhNGCROt6KreDTftOxyYamx2HEJ2mZ/MXM9iRcW+01tl+wnyGgb7LTKJ7Hx0Loqz0MWLgwolOwx15C7jK0r/GNiHNnCgN5OR00WZYpDQhk2ik1RXEJHcLRKunh9OtabwIr6CyYg7KP3OcMRRMIUMgk2g3h3Juoo+lo5UFHAxEpwqgic1iK3+rFLiTTEE+S9t/3CK6tbT5Ex09J9HYO+cRPWttKpXKuGdXpsiYxCJwoTTdnqak4t2aPZUr5JavGt54RO+bSdyqtL5DEz2ot7MwUnb9sYnuoIMMous48TDYkO59+x8FT5Qeznst5FGXnr1HS5honuoQQPOu+jVgdTg4K9Fo8lcYIpFMlUdGCVYagxPuEQ7sWypaJRA8le+GaLIMMUi0URRt+wgjpXlGoqdpbno53NbjZlzfzuWkhgoiJIULn0U7k9K+kBYDDntawThFhMd2MUTzzDsJ58frIDo1sQZYotLaZuPFyxt8ODnUJJ3jGqn2wyraysaoadINNiJ1U8Bh0T9COOUqiE4baQf2J6Lq7p/uZctzUi0V4QW0ClvRlnmhVJNruiCiM47fDtEyuZJVHKvTalM5nb0bAuF7nLoJxMSyzO472n4Dk/0tElS6SqLXuMEE0smY0ROj3d2odd8bQ5NQtRqpgbBupaL+blWD8QxpIvyKiMZ9DRAtXbOM8rs+7egUW4ACC/I1Tvw5F7tQ48lLP26Z1e3bI1ro2cxVJSuLs2nFROq/+nTdBNoq3QndZVt3ZkUBPX57RD9Hgcxr031GeTLabDaje6f/RNwtO06Fiz2rkrWlYr2amyNaUBBYXjHP6qoDWtNkrQuvZ71mQ5llD94c0XSfYQdSH7DWq6HqJPfdKevOrXmf+lorcHNEV6JwzcYyyjkBQHi2iVbV525Nma5VsxfF3BzRVV8pJ8LcT5ADWnVsP0fF29x8mK4CsZ3OyyfaTP7oYJDoYPJEOn+MKtI3SrR1z2dKi4aWCoefyyfapPzRwSDRwcii1K7+jeYxaEGHbV+oNMrCydI4dRQaN0f0lkN0vpKmnwW29/9Sr8HZnEeXuXuWLeqs2FGIvu+sVk8FMizw0/GIrufsuZM+KW95O9p3yX24VuCOjtLLLzwJSV1MHSJ6AQfyiB6jNnGIhtnkeETPvNu6GqTJjLwvLrhrJsir2fobq227zJ2/84jWCWid480g+q4g0TBSjkd0KQoqhlpWkwiosyJBTGZl3dm1IcCldzbWdnmIaG3hB0rCJEQEFzQXg2gdKzgi0fOgYlCDPmdLIPqxawmy5Yqy7qw9JcAiXHorGXRYL0S0GWmQRvQTTfbZYhCtaToi0aPgyn1ltYUnQ1dDR9Qw9hxCiiOj2mznvYrcEOl2GAB+W1VyG+N//EQP7V+OSHQS8ljUzXK29DIaGpXfIb8dxjV5XVrdZHlDQJ1nvE3dZ8Chne9WUhK0IRRYWqEivcacZRGN+hUK/M8DW4x8ZLUIw8Qr5tgRN0NeaQGyDER/hTXz3vB6PCEvyNljjQbC6FsxKVWXniHyFwuZyeSYRN9nh+/A/AqH70yVxQRXxhltqZQxNiPLsDom8A5BpN0JYuF5BUBSVg7JWPa5y99QbuqYRAuL1a+Dod45vIWw8fm/SmT9j9YJFec2s6U6J7hVuFqg7+woAr2nrQapcFRNKv9m3jREW5ukTdw7sGIdXKLbGdMhRNZ24fpGsxhZMou+bwEaSVFgqvF0oWLYEQKdZIVaoDO2ca9e3sKSmrXd8awlyjCnV5yLI98ulUai0XStjVJ3i/5Slkjr4qUwGyYlm+pgvIGBunJFiUnAfn7P8+yhLwP8qjPHGXiHHazppivUthTYuxqaO4PuIa9Vd8bdqMdM/Mg/MDut+NRt3WN+JkPPbTxANQbKTE7QAqB0nw71T6oRzX4NjI36dfBVq5guvCX/bGPdeaYM4w5+U9SNVecmILvEPkQhHDtpgePCehZBi0tWPj0wcMTW7DyRE4s2rBpJ+ERtaPQSMB9qpdq0rpv+wloiqrl7rjSTpNzTl3uzPrr4b7Gut1rtPuzC8k06bccLGuPR1vfxgGRCylbnE7MlVzKz3paQ3yTGHY8Wm67D9V4sP9DB2kjXHL3zfUJEXIvsf6LexbKCtmgZcHdhdLY9Uj3LONu3wY2dwMzczAIVXZXsz4NI6F/dfUdia6sfCXfqq2CB1FPV7jOPDlRiQANDo477WIO3IjsPbtzrA6+/4pz8bE+amui7hXUqIcZDtG62u/A19tXCe2yMN6KEpq3eqNfK3/MYtcVdnJIpOI2Ce4rWaN43ZzSUaeBl4cq+btik1EZ1mW/WloVHkGjPhtriruztODTMQPU66XHlzXn2sP2THRhbd6CM5uP8L022G0pHfa19n8ClsY5ma7PdbtuelxfbmGhLoun8lOxVunOBT1SbP2DalMx0stirxWNwYeZ3ldEhXwGfzmYz9uc8y4+zWdaIDASVToFWYaaNbsje/KqU+fGJ8+HMREuHq8hWmIbn5yCH4HUc2Lzj4dxES0b4y+PMjoydsEW8DWjxs+DsREs9/cTbSLZmprm876lkfU7lbDg/0aWyiAhxdkqOjevh+yYIgbKomZ/0OwEugOi0EU95OW/kD3747CcCMEcPMTiOi4sgOl0BPAjSVzdbWt3lG8Vgxx+thQfjMogu1WT471+mpVc3Xso3x8VTDn3upwtPhwsheu8ZpH7pp0eDxCj7uuBpXaVm2Jv0/j4uhuj9cFc+36Daa4JymLa2ePHEN3dyU/EX9qfefx8XRHSp1K2aNVaLPSKKO35cSAUpcifY08GpZDwz4r43uBt99e8LxIXAAWdHKX4fuicHffLjqOjW12RHx9Ww0isYsoCI9e808CdAefqTfE2Vj+RRhPyaP5NJFba/GAe8Sz5XWjwyfLFQIZHcb3KdBm7Z6yk+83kSqJTfKT5Nz4BLdO6Xb68Fqj+n+BAvAy7R3kKXKwRkLPnbT/8qXKIvZvI4EKp8q5N/5klQc7YOuyD7/iBUb2uAXi6Gl+Ya3Cp2N2evXiYg6n9hLtjtofk+l7gQo+N/3Cz+A/cd98MMpXpE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https://upload.wikimedia.org/wikipedia/en/0/04/Gephi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50" y="4366630"/>
            <a:ext cx="2706254" cy="10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22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20" name="19 Recortar rectángulo de esquina diagonal"/>
          <p:cNvSpPr/>
          <p:nvPr/>
        </p:nvSpPr>
        <p:spPr>
          <a:xfrm>
            <a:off x="395536" y="260648"/>
            <a:ext cx="7803102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1 Título"/>
          <p:cNvSpPr>
            <a:spLocks noGrp="1"/>
          </p:cNvSpPr>
          <p:nvPr>
            <p:ph type="title"/>
          </p:nvPr>
        </p:nvSpPr>
        <p:spPr>
          <a:xfrm>
            <a:off x="539552" y="317197"/>
            <a:ext cx="7467600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40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MÉTRICAS </a:t>
            </a:r>
            <a:r>
              <a:rPr lang="es-VE" sz="4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PARA REDES </a:t>
            </a:r>
            <a:r>
              <a:rPr lang="es-VE" sz="40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32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3098760177"/>
              </p:ext>
            </p:extLst>
          </p:nvPr>
        </p:nvGraphicFramePr>
        <p:xfrm>
          <a:off x="683568" y="1397000"/>
          <a:ext cx="7515070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://vilmanunez.com/wp-content/uploads/2012/12/social-analytics-metricas-redes-social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008853"/>
            <a:ext cx="1818350" cy="11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brahamvillar.es/wp-content/uploads/2012/11/20121010-ful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08853"/>
            <a:ext cx="1888334" cy="11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23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7803102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539552" y="317197"/>
            <a:ext cx="7467600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40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MÉTRICAS </a:t>
            </a:r>
            <a:r>
              <a:rPr lang="es-VE" sz="4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PARA REDES </a:t>
            </a:r>
            <a:r>
              <a:rPr lang="es-VE" sz="4000" b="1" dirty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SOCIALES</a:t>
            </a:r>
            <a:endParaRPr lang="es-VE" sz="32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385"/>
          <a:stretch/>
        </p:blipFill>
        <p:spPr bwMode="auto">
          <a:xfrm>
            <a:off x="539552" y="1189896"/>
            <a:ext cx="8064896" cy="483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92384"/>
              </p:ext>
            </p:extLst>
          </p:nvPr>
        </p:nvGraphicFramePr>
        <p:xfrm>
          <a:off x="323528" y="260649"/>
          <a:ext cx="8496945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4336"/>
                <a:gridCol w="2640294"/>
                <a:gridCol w="2832315"/>
              </a:tblGrid>
              <a:tr h="622541">
                <a:tc>
                  <a:txBody>
                    <a:bodyPr/>
                    <a:lstStyle/>
                    <a:p>
                      <a:endParaRPr lang="fr-FR" sz="36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5210107"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Total de me gustas </a:t>
                      </a:r>
                      <a:r>
                        <a:rPr kumimoji="0" lang="fr-FR" sz="1800" b="1" kern="1200" cap="none" spc="0" dirty="0" err="1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del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0" lang="fr-FR" sz="1800" b="1" kern="1200" cap="none" spc="0" dirty="0" err="1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perfil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Me</a:t>
                      </a:r>
                      <a:r>
                        <a:rPr kumimoji="0" lang="es-ES" sz="1800" b="1" kern="1200" cap="none" spc="0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gustas (diarios, semanales, mensuales)</a:t>
                      </a: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Personas hablando de un</a:t>
                      </a:r>
                      <a:r>
                        <a:rPr kumimoji="0" lang="es-ES" sz="1800" b="1" kern="1200" cap="none" spc="0" baseline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tema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Mensajes en el muro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Procedencia de visitas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Alcance de publicaciones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Clics en publicaciones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Clics en enlaces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  <a:endParaRPr lang="fr-FR" sz="1800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Total seguidores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Nuevos seguidores de perfil  (diarios, semanales, </a:t>
                      </a: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mensuales</a:t>
                      </a: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)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marR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Clics en enlaces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0" indent="0" fontAlgn="base">
                        <a:buFont typeface="Arial" panose="020B0604020202020204" pitchFamily="34" charset="0"/>
                        <a:buNone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Compromiso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Menciones.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Compartidos.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err="1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RTs</a:t>
                      </a: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Favoritos.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endParaRPr lang="fr-FR" sz="1800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Total de reproducciones del canal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Nuevas reproducciones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Total de suscriptores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Nuevos suscriptores</a:t>
                      </a:r>
                      <a:r>
                        <a:rPr kumimoji="0" lang="fr-FR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.</a:t>
                      </a: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endParaRPr kumimoji="0" lang="es-ES" sz="1800" b="1" kern="1200" cap="none" spc="0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Compromiso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Me gusta.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No me gusta.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Comentarios.</a:t>
                      </a:r>
                    </a:p>
                    <a:p>
                      <a:pPr marL="742950" lvl="1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kumimoji="0" lang="es-ES" sz="1800" b="1" kern="1200" cap="none" spc="0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Vídeos compartidos.</a:t>
                      </a:r>
                      <a:endParaRPr lang="fr-FR" sz="1800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http://zonageekuc.com/wp-content/uploads/2015/12/youtube-logo-full_colo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4" t="23174" r="16969" b="24679"/>
          <a:stretch/>
        </p:blipFill>
        <p:spPr bwMode="auto">
          <a:xfrm>
            <a:off x="6804248" y="313384"/>
            <a:ext cx="1143001" cy="50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omando88fm.com/web/wp-content/uploads/2015/11/promocion-en-twitter-colombi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8888"/>
            <a:ext cx="1703711" cy="9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gratisdescargarfacebook.com/wp-content/uploads/2016/01/e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765"/>
            <a:ext cx="1534816" cy="5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 Marcador de número de diapositiva"/>
          <p:cNvSpPr txBox="1">
            <a:spLocks/>
          </p:cNvSpPr>
          <p:nvPr/>
        </p:nvSpPr>
        <p:spPr>
          <a:xfrm>
            <a:off x="7452320" y="6408786"/>
            <a:ext cx="1410072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s-VE"/>
            </a:defPPr>
            <a:lvl1pPr marL="0" algn="r" defTabSz="914400" rtl="0" eaLnBrk="1" latinLnBrk="0" hangingPunct="1">
              <a:defRPr kumimoji="0" sz="1000" kern="1200">
                <a:solidFill>
                  <a:schemeClr val="tx2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24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0302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25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7803102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539552" y="317197"/>
            <a:ext cx="7467600" cy="680034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4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REDES SOCIALES EN VENEZUELA</a:t>
            </a:r>
            <a:endParaRPr lang="es-VE" sz="32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AutoShape 2" descr="https://es.sharelatex.com/project/566c422d268091aa271cc8fd/file/56ccb80da0b2c6847ffff63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https://es.sharelatex.com/project/566c422d268091aa271cc8fd/file/56ccb80da0b2c6847ffff63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https://es.sharelatex.com/project/566c422d268091aa271cc8fd/file/56ccb814a0b2c6847ffff63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1" name="Picture 7" descr="C:\Users\Eric\Downloads\rdvenezuel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032" y="1700808"/>
            <a:ext cx="4400619" cy="3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ric\Downloads\rdvenezue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7" y="1700808"/>
            <a:ext cx="4439513" cy="33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55471" y="5373216"/>
            <a:ext cx="932902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http://wearesocial.com/uk/special-reports/social-digital-mobile-worldwide-2014</a:t>
            </a:r>
          </a:p>
        </p:txBody>
      </p:sp>
    </p:spTree>
    <p:extLst>
      <p:ext uri="{BB962C8B-B14F-4D97-AF65-F5344CB8AC3E}">
        <p14:creationId xmlns:p14="http://schemas.microsoft.com/office/powerpoint/2010/main" val="25959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26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PLANTEAMIENTO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Elipse"/>
          <p:cNvSpPr/>
          <p:nvPr/>
        </p:nvSpPr>
        <p:spPr>
          <a:xfrm>
            <a:off x="683568" y="1611484"/>
            <a:ext cx="3096344" cy="792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6 Elipse"/>
          <p:cNvSpPr/>
          <p:nvPr/>
        </p:nvSpPr>
        <p:spPr>
          <a:xfrm>
            <a:off x="4572000" y="1611484"/>
            <a:ext cx="3096344" cy="792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7 Elipse"/>
          <p:cNvSpPr/>
          <p:nvPr/>
        </p:nvSpPr>
        <p:spPr>
          <a:xfrm>
            <a:off x="791580" y="2852936"/>
            <a:ext cx="3096344" cy="792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8 Elipse"/>
          <p:cNvSpPr/>
          <p:nvPr/>
        </p:nvSpPr>
        <p:spPr>
          <a:xfrm>
            <a:off x="4659488" y="2878953"/>
            <a:ext cx="3096344" cy="79208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10 Abrir llave"/>
          <p:cNvSpPr/>
          <p:nvPr/>
        </p:nvSpPr>
        <p:spPr>
          <a:xfrm rot="16200000">
            <a:off x="3983724" y="657101"/>
            <a:ext cx="684000" cy="6696000"/>
          </a:xfrm>
          <a:prstGeom prst="leftBrace">
            <a:avLst>
              <a:gd name="adj1" fmla="val 10787"/>
              <a:gd name="adj2" fmla="val 490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11 Rectángulo redondeado"/>
          <p:cNvSpPr/>
          <p:nvPr/>
        </p:nvSpPr>
        <p:spPr>
          <a:xfrm>
            <a:off x="3072420" y="4437112"/>
            <a:ext cx="237626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12 Flecha a la derecha con bandas"/>
          <p:cNvSpPr/>
          <p:nvPr/>
        </p:nvSpPr>
        <p:spPr>
          <a:xfrm rot="5400000">
            <a:off x="4150147" y="4904899"/>
            <a:ext cx="306034" cy="50405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13 Flecha a la derecha con muesca"/>
          <p:cNvSpPr/>
          <p:nvPr/>
        </p:nvSpPr>
        <p:spPr>
          <a:xfrm>
            <a:off x="3779912" y="1772816"/>
            <a:ext cx="775280" cy="5040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14 Flecha a la derecha con muesca"/>
          <p:cNvSpPr/>
          <p:nvPr/>
        </p:nvSpPr>
        <p:spPr>
          <a:xfrm>
            <a:off x="3865168" y="2996952"/>
            <a:ext cx="775280" cy="5040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15 Rectángulo"/>
          <p:cNvSpPr/>
          <p:nvPr/>
        </p:nvSpPr>
        <p:spPr>
          <a:xfrm>
            <a:off x="1198253" y="2982609"/>
            <a:ext cx="228299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VÍNCULOS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252109" y="2977856"/>
            <a:ext cx="19111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ARISTAS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5092322" y="1692097"/>
            <a:ext cx="22306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VÉRTICES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150867" y="1692096"/>
            <a:ext cx="21617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ACTORES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3438852" y="4410006"/>
            <a:ext cx="16434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GRAFO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20 Proceso alternativo"/>
          <p:cNvSpPr/>
          <p:nvPr/>
        </p:nvSpPr>
        <p:spPr>
          <a:xfrm>
            <a:off x="1046140" y="5373216"/>
            <a:ext cx="7090045" cy="584775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21 Rectángulo"/>
          <p:cNvSpPr/>
          <p:nvPr/>
        </p:nvSpPr>
        <p:spPr>
          <a:xfrm>
            <a:off x="1054823" y="5373216"/>
            <a:ext cx="70813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GRANDES VOLÚMENES DE DATOS</a:t>
            </a:r>
            <a:endParaRPr lang="es-E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5654787" y="4454103"/>
            <a:ext cx="25138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Ley de potencias</a:t>
            </a:r>
            <a:endParaRPr lang="es-ES" sz="2400" b="0" cap="none" spc="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683568" y="4454102"/>
            <a:ext cx="21884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Muchos nodos</a:t>
            </a:r>
            <a:endParaRPr lang="es-ES" sz="2400" b="0" cap="none" spc="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24 Corchetes"/>
          <p:cNvSpPr/>
          <p:nvPr/>
        </p:nvSpPr>
        <p:spPr>
          <a:xfrm>
            <a:off x="395536" y="1484784"/>
            <a:ext cx="3655600" cy="2304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25 Corchetes"/>
          <p:cNvSpPr/>
          <p:nvPr/>
        </p:nvSpPr>
        <p:spPr>
          <a:xfrm>
            <a:off x="4379860" y="1484784"/>
            <a:ext cx="3655600" cy="230425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27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PLANTEAMIENTO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51520" y="1196752"/>
            <a:ext cx="84249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Justificación del </a:t>
            </a:r>
            <a:r>
              <a:rPr lang="es-ES" sz="40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</a:t>
            </a:r>
          </a:p>
          <a:p>
            <a:pPr lvl="1"/>
            <a:r>
              <a:rPr lang="es-ES" sz="2800" dirty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¿Por qué es un </a:t>
            </a:r>
            <a:r>
              <a:rPr lang="es-ES" sz="28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problema?</a:t>
            </a:r>
          </a:p>
          <a:p>
            <a:pPr lvl="1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 </a:t>
            </a:r>
            <a:r>
              <a:rPr lang="es-E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 problema ya que es complicado manejar y analizar tanto volumen de datos utilizando herramientas tradicionales para el análisis de </a:t>
            </a:r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datos.</a:t>
            </a:r>
          </a:p>
          <a:p>
            <a:pPr lvl="1"/>
            <a:endParaRPr lang="es-ES" sz="2000" dirty="0" smtClean="0"/>
          </a:p>
          <a:p>
            <a:pPr lvl="1"/>
            <a:r>
              <a:rPr lang="es-ES" sz="2800" dirty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¿Para quién es un </a:t>
            </a:r>
            <a:r>
              <a:rPr lang="es-ES" sz="28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problema?</a:t>
            </a:r>
          </a:p>
          <a:p>
            <a:pPr lvl="1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 </a:t>
            </a:r>
            <a:r>
              <a:rPr lang="es-E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 posible problema para cualquier usuario que le interese y/o necesite realizar un análisis de redes sociales sobre un gran volumen de </a:t>
            </a:r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datos. </a:t>
            </a:r>
          </a:p>
          <a:p>
            <a:pPr lvl="1"/>
            <a:endParaRPr lang="es-ES" sz="2000" dirty="0" smtClean="0"/>
          </a:p>
          <a:p>
            <a:pPr lvl="1"/>
            <a:r>
              <a:rPr lang="es-ES" sz="2800" dirty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¿Desde cuándo es un problema</a:t>
            </a:r>
            <a:r>
              <a:rPr lang="es-ES" sz="28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</a:p>
          <a:p>
            <a:pPr lvl="1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Es </a:t>
            </a:r>
            <a:r>
              <a:rPr lang="es-E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 problema desde que existen las </a:t>
            </a:r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redes sociales con muchos usuarios, </a:t>
            </a:r>
            <a:r>
              <a:rPr lang="es-E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debido a la gran cantidad de datos que se manejan.</a:t>
            </a:r>
            <a:endParaRPr lang="fr-F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4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28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OBJETIVOS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611560" y="1196752"/>
            <a:ext cx="58320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OBJETIVO GENERAL</a:t>
            </a:r>
            <a:endParaRPr lang="es-ES" sz="4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55576" y="1995929"/>
            <a:ext cx="79928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Realizar </a:t>
            </a:r>
            <a:r>
              <a:rPr lang="es-E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 análisis </a:t>
            </a:r>
            <a:r>
              <a:rPr lang="es-E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estructural sobre una red social a partir de grandes volúmenes de datos, utilizando herramientas de procesamiento paralelo y distribuido.</a:t>
            </a:r>
            <a:endParaRPr lang="fr-FR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4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29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OBJETIVOS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95536" y="1268760"/>
            <a:ext cx="79512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OBJETIVOS ESPECÍFICOS</a:t>
            </a:r>
            <a:endParaRPr lang="es-ES" sz="48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62104" y="2348880"/>
            <a:ext cx="84066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Evaluar  </a:t>
            </a:r>
            <a:r>
              <a:rPr lang="es-E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las herramientas para el procesamiento paralelo y distribuido sobre grandes volúmenes de datos</a:t>
            </a:r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Definir un caso de estudio.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43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Proceso"/>
          <p:cNvSpPr/>
          <p:nvPr/>
        </p:nvSpPr>
        <p:spPr>
          <a:xfrm>
            <a:off x="5367541" y="1410856"/>
            <a:ext cx="3300139" cy="216216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INTRODUCCIÓN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8" name="Picture 2" descr="https://cdn.datafloq.com/blog_pictures/6-Tips-for-Landing-a-Job-in-the-Big-Data-Indust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7" y="3826386"/>
            <a:ext cx="3300139" cy="19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0857"/>
            <a:ext cx="4506729" cy="44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www.kava.com.py/wp-content/uploads/2015/10/como-saber-si-mi-pc-tiene-vir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08" y="2276872"/>
            <a:ext cx="1769273" cy="11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5322605" y="1353542"/>
            <a:ext cx="3396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s-ES" sz="4000" b="1" dirty="0" smtClean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0000"/>
                </a:solidFill>
              </a:rPr>
              <a:t>ANTES</a:t>
            </a:r>
            <a:endParaRPr lang="es-ES" sz="5400" b="1" cap="none" spc="0" dirty="0" smtClean="0">
              <a:ln w="18000">
                <a:solidFill>
                  <a:srgbClr val="FF0000"/>
                </a:solidFill>
                <a:prstDash val="solid"/>
                <a:miter lim="800000"/>
              </a:ln>
              <a:solidFill>
                <a:srgbClr val="FF0000"/>
              </a:solidFill>
            </a:endParaRPr>
          </a:p>
          <a:p>
            <a:pPr algn="ctr"/>
            <a:r>
              <a:rPr lang="es-ES" sz="1400" b="1" dirty="0" smtClean="0">
                <a:ln/>
                <a:solidFill>
                  <a:srgbClr val="C00000"/>
                </a:solidFill>
              </a:rPr>
              <a:t>PROBLEMAS DE ALMACENAMIENTO</a:t>
            </a:r>
            <a:endParaRPr lang="es-ES" sz="1400" b="1" cap="none" spc="0" dirty="0">
              <a:ln/>
              <a:solidFill>
                <a:srgbClr val="C00000"/>
              </a:solidFill>
              <a:effectLst/>
            </a:endParaRPr>
          </a:p>
        </p:txBody>
      </p:sp>
      <p:sp>
        <p:nvSpPr>
          <p:cNvPr id="12" name="11 Proceso"/>
          <p:cNvSpPr/>
          <p:nvPr/>
        </p:nvSpPr>
        <p:spPr>
          <a:xfrm>
            <a:off x="5364274" y="1376040"/>
            <a:ext cx="3300139" cy="2196976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13 Rectángulo"/>
          <p:cNvSpPr/>
          <p:nvPr/>
        </p:nvSpPr>
        <p:spPr>
          <a:xfrm>
            <a:off x="5312066" y="1318726"/>
            <a:ext cx="3411318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s-ES" sz="4000" b="1" dirty="0" smtClean="0">
                <a:ln w="18000">
                  <a:solidFill>
                    <a:srgbClr val="92D050"/>
                  </a:solidFill>
                  <a:prstDash val="solid"/>
                  <a:miter lim="800000"/>
                </a:ln>
                <a:solidFill>
                  <a:srgbClr val="00B050"/>
                </a:solidFill>
              </a:rPr>
              <a:t>AHORA</a:t>
            </a:r>
            <a:endParaRPr lang="es-ES" sz="5400" b="1" cap="none" spc="0" dirty="0" smtClean="0">
              <a:ln w="18000">
                <a:solidFill>
                  <a:srgbClr val="92D050"/>
                </a:solidFill>
                <a:prstDash val="solid"/>
                <a:miter lim="800000"/>
              </a:ln>
              <a:solidFill>
                <a:srgbClr val="00B050"/>
              </a:solidFill>
            </a:endParaRPr>
          </a:p>
          <a:p>
            <a:pPr algn="ctr"/>
            <a:r>
              <a:rPr lang="es-ES" sz="1200" b="1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0B050"/>
                </a:solidFill>
              </a:rPr>
              <a:t>DETECCI</a:t>
            </a:r>
            <a:r>
              <a:rPr lang="es-VE" sz="1200" b="1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0B050"/>
                </a:solidFill>
              </a:rPr>
              <a:t>ÓN DE NUEVAS OPORTUNIDADES</a:t>
            </a:r>
            <a:endParaRPr lang="es-ES" sz="1200" b="1" cap="none" spc="0" dirty="0">
              <a:ln>
                <a:solidFill>
                  <a:schemeClr val="bg2">
                    <a:lumMod val="10000"/>
                  </a:schemeClr>
                </a:solidFill>
              </a:ln>
              <a:solidFill>
                <a:srgbClr val="00B050"/>
              </a:solidFill>
              <a:effectLst/>
            </a:endParaRPr>
          </a:p>
        </p:txBody>
      </p:sp>
      <p:pic>
        <p:nvPicPr>
          <p:cNvPr id="1028" name="Picture 4" descr="http://dmtrends-1158.kxcdn.com/wp-content/uploads/2015/11/oportunidades-de-negoci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33" y="2290974"/>
            <a:ext cx="1993572" cy="11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213916" y="5949280"/>
            <a:ext cx="57673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https://www.domo.com/learn/data-never-sleeps-3-0</a:t>
            </a:r>
          </a:p>
        </p:txBody>
      </p:sp>
    </p:spTree>
    <p:extLst>
      <p:ext uri="{BB962C8B-B14F-4D97-AF65-F5344CB8AC3E}">
        <p14:creationId xmlns:p14="http://schemas.microsoft.com/office/powerpoint/2010/main" val="1538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30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OBJETIVOS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39552" y="1268760"/>
            <a:ext cx="73068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OBJETIVOS ESPECÍFICOS</a:t>
            </a:r>
            <a:endParaRPr lang="es-ES" sz="44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88216" y="1700808"/>
            <a:ext cx="840668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Implementar una </a:t>
            </a:r>
            <a:r>
              <a:rPr lang="es-E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</a:t>
            </a:r>
            <a:r>
              <a:rPr lang="es-VE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ón</a:t>
            </a:r>
            <a:r>
              <a:rPr lang="es-V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 </a:t>
            </a:r>
            <a:r>
              <a:rPr lang="fr-F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permita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analizar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la </a:t>
            </a:r>
            <a:r>
              <a:rPr lang="fr-F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estructura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de </a:t>
            </a:r>
            <a:r>
              <a:rPr lang="fr-F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una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r-FR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red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social</a:t>
            </a:r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para facilitar la obtención de métricas.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Desarrollar una interfaz gráfica de usuario que permita visualizar las </a:t>
            </a:r>
            <a:r>
              <a:rPr lang="es-V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métricas</a:t>
            </a:r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Realizar pruebas de la </a:t>
            </a:r>
            <a:r>
              <a:rPr lang="es-E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aplicaci</a:t>
            </a:r>
            <a:r>
              <a:rPr lang="es-VE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ón</a:t>
            </a:r>
            <a:r>
              <a:rPr lang="es-VE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fr-FR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4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ww.ohstrategy.es/wp-content/uploads/2015/10/TY1_CityConcept2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19944" cy="389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4413" y="1412776"/>
            <a:ext cx="9097234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8000" b="1" dirty="0" smtClean="0">
                <a:ln/>
                <a:solidFill>
                  <a:srgbClr val="00B0F0"/>
                </a:solidFill>
              </a:rPr>
              <a:t>PREGUNTAS</a:t>
            </a:r>
          </a:p>
          <a:p>
            <a:pPr algn="ctr"/>
            <a:r>
              <a:rPr lang="es-ES" sz="8000" b="1" dirty="0">
                <a:ln/>
                <a:solidFill>
                  <a:srgbClr val="00B0F0"/>
                </a:solidFill>
              </a:rPr>
              <a:t>Y</a:t>
            </a:r>
            <a:endParaRPr lang="es-ES" sz="8000" b="1" dirty="0" smtClean="0">
              <a:ln/>
              <a:solidFill>
                <a:srgbClr val="00B0F0"/>
              </a:solidFill>
            </a:endParaRPr>
          </a:p>
          <a:p>
            <a:pPr algn="ctr"/>
            <a:r>
              <a:rPr lang="es-ES" sz="8000" b="1" dirty="0" smtClean="0">
                <a:ln/>
                <a:solidFill>
                  <a:srgbClr val="00B0F0"/>
                </a:solidFill>
              </a:rPr>
              <a:t>OBSERVACIONES</a:t>
            </a:r>
            <a:endParaRPr lang="es-ES" sz="8000" b="1" dirty="0">
              <a:ln/>
              <a:solidFill>
                <a:srgbClr val="00B0F0"/>
              </a:solidFill>
            </a:endParaRPr>
          </a:p>
        </p:txBody>
      </p:sp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31</a:t>
            </a:fld>
            <a:r>
              <a:rPr lang="es-V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120728" y="2374578"/>
            <a:ext cx="698460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115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gracias</a:t>
            </a:r>
            <a:endParaRPr lang="es-E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96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777686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MARCO TEÓRICO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098" name="Picture 2" descr="http://13.82.63.175/wp-content/uploads/BigData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340768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Forma libre"/>
          <p:cNvSpPr/>
          <p:nvPr/>
        </p:nvSpPr>
        <p:spPr>
          <a:xfrm>
            <a:off x="2335187" y="2357096"/>
            <a:ext cx="3929608" cy="1232352"/>
          </a:xfrm>
          <a:custGeom>
            <a:avLst/>
            <a:gdLst>
              <a:gd name="connsiteX0" fmla="*/ 0 w 3929608"/>
              <a:gd name="connsiteY0" fmla="*/ 1232352 h 1232352"/>
              <a:gd name="connsiteX1" fmla="*/ 982406 w 3929608"/>
              <a:gd name="connsiteY1" fmla="*/ 0 h 1232352"/>
              <a:gd name="connsiteX2" fmla="*/ 2947202 w 3929608"/>
              <a:gd name="connsiteY2" fmla="*/ 0 h 1232352"/>
              <a:gd name="connsiteX3" fmla="*/ 3929608 w 3929608"/>
              <a:gd name="connsiteY3" fmla="*/ 1232352 h 1232352"/>
              <a:gd name="connsiteX4" fmla="*/ 0 w 3929608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608" h="1232352">
                <a:moveTo>
                  <a:pt x="0" y="1232352"/>
                </a:moveTo>
                <a:lnTo>
                  <a:pt x="982406" y="0"/>
                </a:lnTo>
                <a:lnTo>
                  <a:pt x="2947202" y="0"/>
                </a:lnTo>
                <a:lnTo>
                  <a:pt x="3929608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957205"/>
              <a:satOff val="-25907"/>
              <a:lumOff val="5685"/>
              <a:alphaOff val="0"/>
            </a:schemeClr>
          </a:fillRef>
          <a:effectRef idx="0">
            <a:schemeClr val="accent2">
              <a:hueOff val="3957205"/>
              <a:satOff val="-25907"/>
              <a:lumOff val="56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241" tIns="35560" rIns="723242" bIns="3556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2800" b="1" kern="1200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14 Forma libre"/>
          <p:cNvSpPr/>
          <p:nvPr/>
        </p:nvSpPr>
        <p:spPr>
          <a:xfrm>
            <a:off x="370384" y="4858665"/>
            <a:ext cx="7859216" cy="1232352"/>
          </a:xfrm>
          <a:custGeom>
            <a:avLst/>
            <a:gdLst>
              <a:gd name="connsiteX0" fmla="*/ 0 w 7859216"/>
              <a:gd name="connsiteY0" fmla="*/ 1232352 h 1232352"/>
              <a:gd name="connsiteX1" fmla="*/ 982406 w 7859216"/>
              <a:gd name="connsiteY1" fmla="*/ 0 h 1232352"/>
              <a:gd name="connsiteX2" fmla="*/ 6876810 w 7859216"/>
              <a:gd name="connsiteY2" fmla="*/ 0 h 1232352"/>
              <a:gd name="connsiteX3" fmla="*/ 7859216 w 7859216"/>
              <a:gd name="connsiteY3" fmla="*/ 1232352 h 1232352"/>
              <a:gd name="connsiteX4" fmla="*/ 0 w 7859216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9216" h="1232352">
                <a:moveTo>
                  <a:pt x="0" y="1232352"/>
                </a:moveTo>
                <a:lnTo>
                  <a:pt x="982406" y="0"/>
                </a:lnTo>
                <a:lnTo>
                  <a:pt x="6876810" y="0"/>
                </a:lnTo>
                <a:lnTo>
                  <a:pt x="7859216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1871614"/>
              <a:satOff val="-77721"/>
              <a:lumOff val="17056"/>
              <a:alphaOff val="0"/>
            </a:schemeClr>
          </a:fillRef>
          <a:effectRef idx="0">
            <a:schemeClr val="accent2">
              <a:hueOff val="11871614"/>
              <a:satOff val="-77721"/>
              <a:lumOff val="170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6322" tIns="60960" rIns="1436324" bIns="60960" numCol="1" spcCol="1270" anchor="ctr" anchorCtr="0">
            <a:noAutofit/>
          </a:bodyPr>
          <a:lstStyle/>
          <a:p>
            <a:pPr lvl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4800" b="1" kern="12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15 Forma libre"/>
          <p:cNvSpPr/>
          <p:nvPr/>
        </p:nvSpPr>
        <p:spPr>
          <a:xfrm>
            <a:off x="1352786" y="3589448"/>
            <a:ext cx="5894411" cy="1232352"/>
          </a:xfrm>
          <a:custGeom>
            <a:avLst/>
            <a:gdLst>
              <a:gd name="connsiteX0" fmla="*/ 0 w 5894411"/>
              <a:gd name="connsiteY0" fmla="*/ 1232352 h 1232352"/>
              <a:gd name="connsiteX1" fmla="*/ 982406 w 5894411"/>
              <a:gd name="connsiteY1" fmla="*/ 0 h 1232352"/>
              <a:gd name="connsiteX2" fmla="*/ 4912005 w 5894411"/>
              <a:gd name="connsiteY2" fmla="*/ 0 h 1232352"/>
              <a:gd name="connsiteX3" fmla="*/ 5894411 w 5894411"/>
              <a:gd name="connsiteY3" fmla="*/ 1232352 h 1232352"/>
              <a:gd name="connsiteX4" fmla="*/ 0 w 5894411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11" h="1232352">
                <a:moveTo>
                  <a:pt x="0" y="1232352"/>
                </a:moveTo>
                <a:lnTo>
                  <a:pt x="982406" y="0"/>
                </a:lnTo>
                <a:lnTo>
                  <a:pt x="4912005" y="0"/>
                </a:lnTo>
                <a:lnTo>
                  <a:pt x="5894411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7914410"/>
              <a:satOff val="-51814"/>
              <a:lumOff val="11371"/>
              <a:alphaOff val="0"/>
            </a:schemeClr>
          </a:fillRef>
          <a:effectRef idx="0">
            <a:schemeClr val="accent2">
              <a:hueOff val="7914410"/>
              <a:satOff val="-51814"/>
              <a:lumOff val="113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4072" tIns="82550" rIns="1114072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LAS 8V DE BIG DATA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1" name="10 Forma libre"/>
          <p:cNvSpPr/>
          <p:nvPr/>
        </p:nvSpPr>
        <p:spPr>
          <a:xfrm>
            <a:off x="3317590" y="1124744"/>
            <a:ext cx="1964804" cy="1232352"/>
          </a:xfrm>
          <a:custGeom>
            <a:avLst/>
            <a:gdLst>
              <a:gd name="connsiteX0" fmla="*/ 0 w 1964804"/>
              <a:gd name="connsiteY0" fmla="*/ 1232352 h 1232352"/>
              <a:gd name="connsiteX1" fmla="*/ 982402 w 1964804"/>
              <a:gd name="connsiteY1" fmla="*/ 0 h 1232352"/>
              <a:gd name="connsiteX2" fmla="*/ 982402 w 1964804"/>
              <a:gd name="connsiteY2" fmla="*/ 0 h 1232352"/>
              <a:gd name="connsiteX3" fmla="*/ 1964804 w 1964804"/>
              <a:gd name="connsiteY3" fmla="*/ 1232352 h 1232352"/>
              <a:gd name="connsiteX4" fmla="*/ 0 w 1964804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4804" h="1232352">
                <a:moveTo>
                  <a:pt x="0" y="1232352"/>
                </a:moveTo>
                <a:lnTo>
                  <a:pt x="982402" y="0"/>
                </a:lnTo>
                <a:lnTo>
                  <a:pt x="982402" y="0"/>
                </a:lnTo>
                <a:lnTo>
                  <a:pt x="1964804" y="1232352"/>
                </a:lnTo>
                <a:lnTo>
                  <a:pt x="0" y="1232352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123728" y="2636912"/>
            <a:ext cx="45736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VISUALIZACI</a:t>
            </a:r>
            <a:r>
              <a:rPr lang="es-VE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ÓN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2900581836"/>
              </p:ext>
            </p:extLst>
          </p:nvPr>
        </p:nvGraphicFramePr>
        <p:xfrm>
          <a:off x="683568" y="3650001"/>
          <a:ext cx="7704856" cy="118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8 Rectángulo"/>
          <p:cNvSpPr/>
          <p:nvPr/>
        </p:nvSpPr>
        <p:spPr>
          <a:xfrm>
            <a:off x="3144841" y="5013176"/>
            <a:ext cx="2531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es-VE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VISIÓN</a:t>
            </a:r>
            <a:endParaRPr lang="fr-FR" sz="5400" dirty="0"/>
          </a:p>
        </p:txBody>
      </p:sp>
      <p:sp>
        <p:nvSpPr>
          <p:cNvPr id="10" name="9 Rectángulo"/>
          <p:cNvSpPr/>
          <p:nvPr/>
        </p:nvSpPr>
        <p:spPr>
          <a:xfrm>
            <a:off x="2987824" y="1360032"/>
            <a:ext cx="2480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fr-F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VALOR</a:t>
            </a:r>
            <a:endParaRPr lang="fr-FR" sz="5400" dirty="0">
              <a:ln w="18415" cmpd="sng">
                <a:solidFill>
                  <a:schemeClr val="accent2">
                    <a:lumMod val="50000"/>
                  </a:schemeClr>
                </a:solidFill>
                <a:prstDash val="solid"/>
              </a:ln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68656" y="1484784"/>
            <a:ext cx="288032" cy="25613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481664" y="1893320"/>
            <a:ext cx="275024" cy="256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56688" y="1443575"/>
            <a:ext cx="2288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Las 5 </a:t>
            </a:r>
            <a:r>
              <a:rPr lang="es-ES" sz="1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</a:t>
            </a:r>
            <a:r>
              <a:rPr lang="es-ES" sz="16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’s</a:t>
            </a:r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tradicionales.</a:t>
            </a:r>
            <a:endParaRPr lang="es-E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27834" y="1852111"/>
            <a:ext cx="108343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Otras </a:t>
            </a:r>
            <a:r>
              <a:rPr lang="es-ES" sz="16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V’s</a:t>
            </a:r>
            <a:r>
              <a:rPr lang="es-E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s-E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931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 animBg="1"/>
      <p:bldP spid="11" grpId="0" animBg="1"/>
      <p:bldP spid="7" grpId="0"/>
      <p:bldGraphic spid="8" grpId="0">
        <p:bldAsOne/>
      </p:bldGraphic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6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APACHE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2050" name="Picture 2" descr="http://www.topbestalternatives.com/wp-content/uploads/2015/09/Top-5-Alternatives-to-Apache-Hado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88" y="3140968"/>
            <a:ext cx="52565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g33ktalk.com/wp-content/uploads/2013/07/clouder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94" y="5297026"/>
            <a:ext cx="3582713" cy="116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d0.awsstatic.com/Image_Thumbs/emr/third-party-tools/mapr-280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68760"/>
            <a:ext cx="3278310" cy="132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://s3.amazonaws.com/info-mongodb-com/_com_assets/partners/hortonworks-logo_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4" y="1194242"/>
            <a:ext cx="4552655" cy="17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1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fld>
            <a:r>
              <a:rPr lang="es-VE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ECOSISTEMA HADOOP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73"/>
          <a:stretch/>
        </p:blipFill>
        <p:spPr>
          <a:xfrm>
            <a:off x="257596" y="1196752"/>
            <a:ext cx="8368633" cy="491388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12" y="5250159"/>
            <a:ext cx="6532093" cy="8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12" y="4365104"/>
            <a:ext cx="5674920" cy="838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60848"/>
            <a:ext cx="1152128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360" y="2062376"/>
            <a:ext cx="3377272" cy="230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32" y="2049011"/>
            <a:ext cx="857173" cy="320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5" y="1189896"/>
            <a:ext cx="8368633" cy="85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4" y="2091720"/>
            <a:ext cx="858021" cy="401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049011"/>
            <a:ext cx="944097" cy="406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12" y="2062376"/>
            <a:ext cx="1095375" cy="230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7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8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7776864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BASES DE DATOS NOSQL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Pentágono"/>
          <p:cNvSpPr/>
          <p:nvPr/>
        </p:nvSpPr>
        <p:spPr>
          <a:xfrm>
            <a:off x="539552" y="1412776"/>
            <a:ext cx="7344816" cy="504056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6 CuadroTexto"/>
          <p:cNvSpPr txBox="1"/>
          <p:nvPr/>
        </p:nvSpPr>
        <p:spPr>
          <a:xfrm>
            <a:off x="550992" y="1448572"/>
            <a:ext cx="527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ORIENTADA A COLUMNAS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13 Pentágono"/>
          <p:cNvSpPr/>
          <p:nvPr/>
        </p:nvSpPr>
        <p:spPr>
          <a:xfrm>
            <a:off x="550992" y="5301208"/>
            <a:ext cx="7344816" cy="504056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14 CuadroTexto"/>
          <p:cNvSpPr txBox="1"/>
          <p:nvPr/>
        </p:nvSpPr>
        <p:spPr>
          <a:xfrm>
            <a:off x="562432" y="5337004"/>
            <a:ext cx="527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ORIENTADA A GRAFOS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15 Pentágono"/>
          <p:cNvSpPr/>
          <p:nvPr/>
        </p:nvSpPr>
        <p:spPr>
          <a:xfrm>
            <a:off x="539552" y="2708920"/>
            <a:ext cx="7344816" cy="504056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16 CuadroTexto"/>
          <p:cNvSpPr txBox="1"/>
          <p:nvPr/>
        </p:nvSpPr>
        <p:spPr>
          <a:xfrm>
            <a:off x="550992" y="2744716"/>
            <a:ext cx="527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ORIENTADA A CLAVE/VALOR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17 Pentágono"/>
          <p:cNvSpPr/>
          <p:nvPr/>
        </p:nvSpPr>
        <p:spPr>
          <a:xfrm>
            <a:off x="533048" y="4005064"/>
            <a:ext cx="7344816" cy="504056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18 CuadroTexto"/>
          <p:cNvSpPr txBox="1"/>
          <p:nvPr/>
        </p:nvSpPr>
        <p:spPr>
          <a:xfrm>
            <a:off x="544488" y="4040860"/>
            <a:ext cx="527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ORIENTADA A DOCUMENTOS</a:t>
            </a:r>
            <a:endParaRPr lang="fr-F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098" name="Picture 2" descr="https://hbase.apache.org/images/hbase_logo_with_orca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84" y="1962736"/>
            <a:ext cx="2857440" cy="7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5/5e/Cassandra_logo.svg/2000px-Cassandra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0237"/>
            <a:ext cx="1177120" cy="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luisperis.com/wp-content/uploads/2016/02/redi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99442"/>
            <a:ext cx="2009052" cy="6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cf.jare.io/?u=http%3A%2F%2Fwww.yegor256.com%2Fimages%2F2014%2F04%2Fdynamodb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84" y="3299442"/>
            <a:ext cx="1739547" cy="6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day.couchdb.org/images/couchdb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94" y="4571812"/>
            <a:ext cx="2742808" cy="66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s3.amazonaws.com/info-mongodb-com/_com_assets/media/mongodb-logo-rgb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76" y="4588246"/>
            <a:ext cx="2275911" cy="6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3" y="5873204"/>
            <a:ext cx="2143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objectivity.com/wp-content/uploads/InfiniteGraph_Logo_col081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303" y="5873204"/>
            <a:ext cx="4277569" cy="8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83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452320" y="6237312"/>
            <a:ext cx="1410072" cy="365125"/>
          </a:xfrm>
        </p:spPr>
        <p:txBody>
          <a:bodyPr/>
          <a:lstStyle/>
          <a:p>
            <a:fld id="{D8EF2EBA-A37E-4B5A-A846-5B8D2A0F95E1}" type="slidenum">
              <a:rPr lang="es-VE" sz="32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9</a:t>
            </a:fld>
            <a:r>
              <a:rPr lang="es-VE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</a:p>
        </p:txBody>
      </p:sp>
      <p:sp>
        <p:nvSpPr>
          <p:cNvPr id="5" name="4 Recortar rectángulo de esquina diagonal"/>
          <p:cNvSpPr/>
          <p:nvPr/>
        </p:nvSpPr>
        <p:spPr>
          <a:xfrm>
            <a:off x="395536" y="260648"/>
            <a:ext cx="6984776" cy="793132"/>
          </a:xfrm>
          <a:prstGeom prst="snip2Diag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11560" y="317197"/>
            <a:ext cx="7467600" cy="680034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VE" sz="60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REDES SOCIALES</a:t>
            </a:r>
            <a:endParaRPr lang="es-VE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098" name="Picture 2" descr="http://www.anzoateguitv.com/noticias/images/redes_socia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268760"/>
            <a:ext cx="4015289" cy="255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onsejonacionaldelaicos.files.wordpress.com/2014/05/socieda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4" y="3429000"/>
            <a:ext cx="3985391" cy="24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blog.valeven.com/wp-content/uploads/2015/04/redes-sociales-empres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3" y="4077072"/>
            <a:ext cx="324035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enredan1-cp1webe.wordpresstemporal.com/wp-content/uploads/2014/02/redes-sociales-y-ni%C3%B1o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71568"/>
            <a:ext cx="3314386" cy="19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o">
  <a:themeElements>
    <a:clrScheme name="Técnico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4749</TotalTime>
  <Words>856</Words>
  <Application>Microsoft Office PowerPoint</Application>
  <PresentationFormat>Presentación en pantalla (4:3)</PresentationFormat>
  <Paragraphs>284</Paragraphs>
  <Slides>31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Técnico</vt:lpstr>
      <vt:lpstr>Presentación de PowerPoint</vt:lpstr>
      <vt:lpstr>AGENDA</vt:lpstr>
      <vt:lpstr>INTRODUCCIÓN</vt:lpstr>
      <vt:lpstr>MARCO TEÓRICO</vt:lpstr>
      <vt:lpstr>LAS 8V DE BIG DATA</vt:lpstr>
      <vt:lpstr>APACHE HADOOP</vt:lpstr>
      <vt:lpstr>ECOSISTEMA HADOOP</vt:lpstr>
      <vt:lpstr>BASES DE DATOS NOSQL</vt:lpstr>
      <vt:lpstr>REDES SOCIALES</vt:lpstr>
      <vt:lpstr>CLASIFICACIÓN DE LAS REDES SOCIALES</vt:lpstr>
      <vt:lpstr>CLASIFICACIÓN DE LAS REDES SOCIALES</vt:lpstr>
      <vt:lpstr>CLASIFICACIÓN DE LAS REDES SOCIALES</vt:lpstr>
      <vt:lpstr>CLASIFICACIÓN DE LAS REDES SOCIALES</vt:lpstr>
      <vt:lpstr>ARQUITECTURA A ALTO NIVEL DE UN SISTEMA BIG DATA PARA REDES SOCIALES</vt:lpstr>
      <vt:lpstr>ANÁLISIS DE REDES SOCIALES</vt:lpstr>
      <vt:lpstr>ANÁLISIS DE REDES SOCIALES</vt:lpstr>
      <vt:lpstr>Presentación de PowerPoint</vt:lpstr>
      <vt:lpstr>APACHE HADOOP</vt:lpstr>
      <vt:lpstr>APACHE HADOOP</vt:lpstr>
      <vt:lpstr>APACHE HADOOP</vt:lpstr>
      <vt:lpstr>APACHE HADOOP</vt:lpstr>
      <vt:lpstr>MÉTRICAS PARA REDES SOCIALES</vt:lpstr>
      <vt:lpstr>MÉTRICAS PARA REDES SOCIALES</vt:lpstr>
      <vt:lpstr>Presentación de PowerPoint</vt:lpstr>
      <vt:lpstr>REDES SOCIALES EN VENEZUELA</vt:lpstr>
      <vt:lpstr>PLANTEAMIENTO</vt:lpstr>
      <vt:lpstr>PLANTEAMIENTO</vt:lpstr>
      <vt:lpstr>OBJETIVOS</vt:lpstr>
      <vt:lpstr>OBJETIVOS</vt:lpstr>
      <vt:lpstr>OBJETIVOS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 Bellet</dc:creator>
  <cp:lastModifiedBy>Eric Bellet</cp:lastModifiedBy>
  <cp:revision>207</cp:revision>
  <dcterms:created xsi:type="dcterms:W3CDTF">2016-03-20T13:34:19Z</dcterms:created>
  <dcterms:modified xsi:type="dcterms:W3CDTF">2016-05-05T02:33:54Z</dcterms:modified>
</cp:coreProperties>
</file>